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Helvetica World" panose="020B0604020202020204" charset="-128"/>
      <p:regular r:id="rId19"/>
    </p:embeddedFont>
    <p:embeddedFont>
      <p:font typeface="Helvetica World Bold" panose="020B0604020202020204" charset="-128"/>
      <p:regular r:id="rId20"/>
    </p:embeddedFont>
    <p:embeddedFont>
      <p:font typeface="Baron Bold" panose="020B0604020202020204" charset="0"/>
      <p:regular r:id="rId21"/>
    </p:embeddedFont>
    <p:embeddedFont>
      <p:font typeface="Canva Sans" panose="020B0604020202020204" charset="0"/>
      <p:regular r:id="rId22"/>
    </p:embeddedFont>
    <p:embeddedFont>
      <p:font typeface="Kooperativ"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sv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25.svg"/><Relationship Id="rId5" Type="http://schemas.openxmlformats.org/officeDocument/2006/relationships/image" Target="../media/image43.svg"/><Relationship Id="rId10" Type="http://schemas.openxmlformats.org/officeDocument/2006/relationships/image" Target="../media/image24.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9.svg"/><Relationship Id="rId7" Type="http://schemas.openxmlformats.org/officeDocument/2006/relationships/image" Target="../media/image56.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4.svg"/><Relationship Id="rId10" Type="http://schemas.openxmlformats.org/officeDocument/2006/relationships/image" Target="../media/image59.png"/><Relationship Id="rId4" Type="http://schemas.openxmlformats.org/officeDocument/2006/relationships/image" Target="../media/image3.png"/><Relationship Id="rId9" Type="http://schemas.openxmlformats.org/officeDocument/2006/relationships/image" Target="../media/image58.sv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Labrahmi/water-dispenser-system" TargetMode="External"/><Relationship Id="rId3" Type="http://schemas.openxmlformats.org/officeDocument/2006/relationships/image" Target="../media/image2.svg"/><Relationship Id="rId7" Type="http://schemas.openxmlformats.org/officeDocument/2006/relationships/image" Target="../media/image5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hyperlink" Target="https://www.researchgate.net/publication/38169336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2.sv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svg"/><Relationship Id="rId7"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11.sv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svg"/><Relationship Id="rId7" Type="http://schemas.openxmlformats.org/officeDocument/2006/relationships/image" Target="../media/image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3.svg"/><Relationship Id="rId5" Type="http://schemas.openxmlformats.org/officeDocument/2006/relationships/image" Target="../media/image15.svg"/><Relationship Id="rId10" Type="http://schemas.openxmlformats.org/officeDocument/2006/relationships/image" Target="../media/image12.png"/><Relationship Id="rId4" Type="http://schemas.openxmlformats.org/officeDocument/2006/relationships/image" Target="../media/image14.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8.pn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6.png"/><Relationship Id="rId5" Type="http://schemas.openxmlformats.org/officeDocument/2006/relationships/image" Target="../media/image12.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7241049" y="-1435745"/>
            <a:ext cx="11443817" cy="11443817"/>
          </a:xfrm>
          <a:custGeom>
            <a:avLst/>
            <a:gdLst/>
            <a:ahLst/>
            <a:cxnLst/>
            <a:rect l="l" t="t" r="r" b="b"/>
            <a:pathLst>
              <a:path w="11443817" h="11443817">
                <a:moveTo>
                  <a:pt x="0" y="0"/>
                </a:moveTo>
                <a:lnTo>
                  <a:pt x="11443817" y="0"/>
                </a:lnTo>
                <a:lnTo>
                  <a:pt x="11443817"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997048" y="-187784"/>
            <a:ext cx="11443817" cy="11443817"/>
          </a:xfrm>
          <a:custGeom>
            <a:avLst/>
            <a:gdLst/>
            <a:ahLst/>
            <a:cxnLst/>
            <a:rect l="l" t="t" r="r" b="b"/>
            <a:pathLst>
              <a:path w="11443817" h="11443817">
                <a:moveTo>
                  <a:pt x="0" y="0"/>
                </a:moveTo>
                <a:lnTo>
                  <a:pt x="11443817" y="0"/>
                </a:lnTo>
                <a:lnTo>
                  <a:pt x="11443817" y="11443817"/>
                </a:lnTo>
                <a:lnTo>
                  <a:pt x="0" y="11443817"/>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4" name="Freeform 4"/>
          <p:cNvSpPr/>
          <p:nvPr/>
        </p:nvSpPr>
        <p:spPr>
          <a:xfrm rot="-195294">
            <a:off x="15736957" y="1089849"/>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rot="813359">
            <a:off x="1619359" y="447099"/>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a:off x="7248601" y="1028700"/>
            <a:ext cx="3037551" cy="3754612"/>
          </a:xfrm>
          <a:custGeom>
            <a:avLst/>
            <a:gdLst/>
            <a:ahLst/>
            <a:cxnLst/>
            <a:rect l="l" t="t" r="r" b="b"/>
            <a:pathLst>
              <a:path w="3037551" h="3754612">
                <a:moveTo>
                  <a:pt x="0" y="0"/>
                </a:moveTo>
                <a:lnTo>
                  <a:pt x="3037551" y="0"/>
                </a:lnTo>
                <a:lnTo>
                  <a:pt x="3037551" y="3754612"/>
                </a:lnTo>
                <a:lnTo>
                  <a:pt x="0" y="3754612"/>
                </a:lnTo>
                <a:lnTo>
                  <a:pt x="0" y="0"/>
                </a:lnTo>
                <a:close/>
              </a:path>
            </a:pathLst>
          </a:custGeom>
          <a:blipFill>
            <a:blip r:embed="rId8"/>
            <a:stretch>
              <a:fillRect/>
            </a:stretch>
          </a:blipFill>
        </p:spPr>
      </p:sp>
      <p:sp>
        <p:nvSpPr>
          <p:cNvPr id="7" name="TextBox 7"/>
          <p:cNvSpPr txBox="1"/>
          <p:nvPr/>
        </p:nvSpPr>
        <p:spPr>
          <a:xfrm>
            <a:off x="453734" y="7787454"/>
            <a:ext cx="17048356" cy="830533"/>
          </a:xfrm>
          <a:prstGeom prst="rect">
            <a:avLst/>
          </a:prstGeom>
        </p:spPr>
        <p:txBody>
          <a:bodyPr lIns="0" tIns="0" rIns="0" bIns="0" rtlCol="0" anchor="t">
            <a:spAutoFit/>
          </a:bodyPr>
          <a:lstStyle/>
          <a:p>
            <a:pPr algn="ctr">
              <a:lnSpc>
                <a:spcPts val="3190"/>
              </a:lnSpc>
            </a:pPr>
            <a:r>
              <a:rPr lang="en-US" sz="3358" b="1" spc="-97">
                <a:solidFill>
                  <a:srgbClr val="3D3D3D"/>
                </a:solidFill>
                <a:latin typeface="Baron Bold"/>
                <a:ea typeface="Baron Bold"/>
                <a:cs typeface="Baron Bold"/>
                <a:sym typeface="Baron Bold"/>
              </a:rPr>
              <a:t>RFID-Enabled Smart Water Dispensing System with Card Control and Live Billing Usage Tracking</a:t>
            </a:r>
          </a:p>
        </p:txBody>
      </p:sp>
      <p:sp>
        <p:nvSpPr>
          <p:cNvPr id="8" name="Freeform 8"/>
          <p:cNvSpPr/>
          <p:nvPr/>
        </p:nvSpPr>
        <p:spPr>
          <a:xfrm rot="813359">
            <a:off x="3876462" y="2917761"/>
            <a:ext cx="652613" cy="652613"/>
          </a:xfrm>
          <a:custGeom>
            <a:avLst/>
            <a:gdLst/>
            <a:ahLst/>
            <a:cxnLst/>
            <a:rect l="l" t="t" r="r" b="b"/>
            <a:pathLst>
              <a:path w="652613" h="652613">
                <a:moveTo>
                  <a:pt x="0" y="0"/>
                </a:moveTo>
                <a:lnTo>
                  <a:pt x="652613" y="0"/>
                </a:lnTo>
                <a:lnTo>
                  <a:pt x="652613" y="652614"/>
                </a:lnTo>
                <a:lnTo>
                  <a:pt x="0" y="65261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9" name="Freeform 9"/>
          <p:cNvSpPr/>
          <p:nvPr/>
        </p:nvSpPr>
        <p:spPr>
          <a:xfrm rot="-195294">
            <a:off x="12952103" y="2967155"/>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0" name="Freeform 10"/>
          <p:cNvSpPr/>
          <p:nvPr/>
        </p:nvSpPr>
        <p:spPr>
          <a:xfrm rot="-195294">
            <a:off x="11143097" y="358086"/>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1" name="Freeform 11"/>
          <p:cNvSpPr/>
          <p:nvPr/>
        </p:nvSpPr>
        <p:spPr>
          <a:xfrm rot="813359">
            <a:off x="5674719" y="1139243"/>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2" name="TextBox 12"/>
          <p:cNvSpPr txBox="1"/>
          <p:nvPr/>
        </p:nvSpPr>
        <p:spPr>
          <a:xfrm>
            <a:off x="3074656" y="5355800"/>
            <a:ext cx="11385441" cy="2563921"/>
          </a:xfrm>
          <a:prstGeom prst="rect">
            <a:avLst/>
          </a:prstGeom>
        </p:spPr>
        <p:txBody>
          <a:bodyPr lIns="0" tIns="0" rIns="0" bIns="0" rtlCol="0" anchor="t">
            <a:spAutoFit/>
          </a:bodyPr>
          <a:lstStyle/>
          <a:p>
            <a:pPr algn="ctr">
              <a:lnSpc>
                <a:spcPts val="4106"/>
              </a:lnSpc>
            </a:pPr>
            <a:r>
              <a:rPr lang="en-US" sz="2933" spc="11">
                <a:solidFill>
                  <a:srgbClr val="3D3D3D"/>
                </a:solidFill>
                <a:latin typeface="Helvetica World"/>
                <a:ea typeface="Helvetica World"/>
                <a:cs typeface="Helvetica World"/>
                <a:sym typeface="Helvetica World"/>
              </a:rPr>
              <a:t>Course Title:Internet of Things Lab</a:t>
            </a:r>
          </a:p>
          <a:p>
            <a:pPr algn="ctr">
              <a:lnSpc>
                <a:spcPts val="4106"/>
              </a:lnSpc>
            </a:pPr>
            <a:r>
              <a:rPr lang="en-US" sz="2933" spc="11">
                <a:solidFill>
                  <a:srgbClr val="3D3D3D"/>
                </a:solidFill>
                <a:latin typeface="Helvetica World"/>
                <a:ea typeface="Helvetica World"/>
                <a:cs typeface="Helvetica World"/>
                <a:sym typeface="Helvetica World"/>
              </a:rPr>
              <a:t>Course No: CSE-4264</a:t>
            </a:r>
          </a:p>
          <a:p>
            <a:pPr algn="ctr">
              <a:lnSpc>
                <a:spcPts val="4106"/>
              </a:lnSpc>
            </a:pPr>
            <a:endParaRPr lang="en-US" sz="2933" spc="11">
              <a:solidFill>
                <a:srgbClr val="3D3D3D"/>
              </a:solidFill>
              <a:latin typeface="Helvetica World"/>
              <a:ea typeface="Helvetica World"/>
              <a:cs typeface="Helvetica World"/>
              <a:sym typeface="Helvetica World"/>
            </a:endParaRPr>
          </a:p>
          <a:p>
            <a:pPr algn="ctr">
              <a:lnSpc>
                <a:spcPts val="4106"/>
              </a:lnSpc>
            </a:pPr>
            <a:endParaRPr lang="en-US" sz="2933" spc="11">
              <a:solidFill>
                <a:srgbClr val="3D3D3D"/>
              </a:solidFill>
              <a:latin typeface="Helvetica World"/>
              <a:ea typeface="Helvetica World"/>
              <a:cs typeface="Helvetica World"/>
              <a:sym typeface="Helvetica World"/>
            </a:endParaRPr>
          </a:p>
          <a:p>
            <a:pPr algn="ctr">
              <a:lnSpc>
                <a:spcPts val="4106"/>
              </a:lnSpc>
              <a:spcBef>
                <a:spcPct val="0"/>
              </a:spcBef>
            </a:pPr>
            <a:r>
              <a:rPr lang="en-US" sz="2933" spc="11">
                <a:solidFill>
                  <a:srgbClr val="3D3D3D"/>
                </a:solidFill>
                <a:latin typeface="Helvetica World"/>
                <a:ea typeface="Helvetica World"/>
                <a:cs typeface="Helvetica World"/>
                <a:sym typeface="Helvetica Wor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9525" y="0"/>
            <a:ext cx="4371975" cy="10287000"/>
          </a:xfrm>
          <a:custGeom>
            <a:avLst/>
            <a:gdLst/>
            <a:ahLst/>
            <a:cxnLst/>
            <a:rect l="l" t="t" r="r" b="b"/>
            <a:pathLst>
              <a:path w="4371975" h="10287000">
                <a:moveTo>
                  <a:pt x="0" y="0"/>
                </a:moveTo>
                <a:lnTo>
                  <a:pt x="4371975" y="0"/>
                </a:lnTo>
                <a:lnTo>
                  <a:pt x="4371975" y="10287000"/>
                </a:lnTo>
                <a:lnTo>
                  <a:pt x="0" y="10287000"/>
                </a:lnTo>
                <a:lnTo>
                  <a:pt x="0" y="0"/>
                </a:lnTo>
                <a:close/>
              </a:path>
            </a:pathLst>
          </a:custGeom>
          <a:blipFill>
            <a:blip r:embed="rId2"/>
            <a:stretch>
              <a:fillRect/>
            </a:stretch>
          </a:blipFill>
        </p:spPr>
      </p:sp>
      <p:grpSp>
        <p:nvGrpSpPr>
          <p:cNvPr id="3" name="Group 3"/>
          <p:cNvGrpSpPr/>
          <p:nvPr/>
        </p:nvGrpSpPr>
        <p:grpSpPr>
          <a:xfrm>
            <a:off x="11297680" y="8644469"/>
            <a:ext cx="6832838" cy="1529287"/>
            <a:chOff x="0" y="0"/>
            <a:chExt cx="6304151" cy="1410959"/>
          </a:xfrm>
        </p:grpSpPr>
        <p:sp>
          <p:nvSpPr>
            <p:cNvPr id="4" name="Freeform 4"/>
            <p:cNvSpPr/>
            <p:nvPr/>
          </p:nvSpPr>
          <p:spPr>
            <a:xfrm>
              <a:off x="0" y="0"/>
              <a:ext cx="6304152" cy="1410959"/>
            </a:xfrm>
            <a:custGeom>
              <a:avLst/>
              <a:gdLst/>
              <a:ahLst/>
              <a:cxnLst/>
              <a:rect l="l" t="t" r="r" b="b"/>
              <a:pathLst>
                <a:path w="6304152" h="1410959">
                  <a:moveTo>
                    <a:pt x="39657" y="0"/>
                  </a:moveTo>
                  <a:lnTo>
                    <a:pt x="6264495" y="0"/>
                  </a:lnTo>
                  <a:cubicBezTo>
                    <a:pt x="6275013" y="0"/>
                    <a:pt x="6285099" y="4178"/>
                    <a:pt x="6292536" y="11615"/>
                  </a:cubicBezTo>
                  <a:cubicBezTo>
                    <a:pt x="6299974" y="19052"/>
                    <a:pt x="6304152" y="29139"/>
                    <a:pt x="6304152" y="39657"/>
                  </a:cubicBezTo>
                  <a:lnTo>
                    <a:pt x="6304152" y="1371303"/>
                  </a:lnTo>
                  <a:cubicBezTo>
                    <a:pt x="6304152" y="1393204"/>
                    <a:pt x="6286397" y="1410959"/>
                    <a:pt x="6264495" y="1410959"/>
                  </a:cubicBezTo>
                  <a:lnTo>
                    <a:pt x="39657" y="1410959"/>
                  </a:lnTo>
                  <a:cubicBezTo>
                    <a:pt x="29139" y="1410959"/>
                    <a:pt x="19052" y="1406781"/>
                    <a:pt x="11615" y="1399344"/>
                  </a:cubicBezTo>
                  <a:cubicBezTo>
                    <a:pt x="4178" y="1391907"/>
                    <a:pt x="0" y="1381820"/>
                    <a:pt x="0" y="1371303"/>
                  </a:cubicBezTo>
                  <a:lnTo>
                    <a:pt x="0" y="39657"/>
                  </a:lnTo>
                  <a:cubicBezTo>
                    <a:pt x="0" y="29139"/>
                    <a:pt x="4178" y="19052"/>
                    <a:pt x="11615" y="11615"/>
                  </a:cubicBezTo>
                  <a:cubicBezTo>
                    <a:pt x="19052" y="4178"/>
                    <a:pt x="29139" y="0"/>
                    <a:pt x="39657" y="0"/>
                  </a:cubicBezTo>
                  <a:close/>
                </a:path>
              </a:pathLst>
            </a:custGeom>
            <a:solidFill>
              <a:srgbClr val="FFFFFF"/>
            </a:solidFill>
          </p:spPr>
        </p:sp>
        <p:sp>
          <p:nvSpPr>
            <p:cNvPr id="5" name="TextBox 5"/>
            <p:cNvSpPr txBox="1"/>
            <p:nvPr/>
          </p:nvSpPr>
          <p:spPr>
            <a:xfrm>
              <a:off x="0" y="-47625"/>
              <a:ext cx="6304151" cy="1458584"/>
            </a:xfrm>
            <a:prstGeom prst="rect">
              <a:avLst/>
            </a:prstGeom>
          </p:spPr>
          <p:txBody>
            <a:bodyPr lIns="14501" tIns="14501" rIns="14501" bIns="14501" rtlCol="0" anchor="ctr"/>
            <a:lstStyle/>
            <a:p>
              <a:pPr algn="l">
                <a:lnSpc>
                  <a:spcPts val="2659"/>
                </a:lnSpc>
              </a:pPr>
              <a:r>
                <a:rPr lang="en-US" sz="1899" b="1" spc="7">
                  <a:solidFill>
                    <a:srgbClr val="3D3D3D"/>
                  </a:solidFill>
                  <a:latin typeface="Helvetica World Bold"/>
                  <a:ea typeface="Helvetica World Bold"/>
                  <a:cs typeface="Helvetica World Bold"/>
                  <a:sym typeface="Helvetica World Bold"/>
                </a:rPr>
                <a:t>7. Ready for Next User</a:t>
              </a:r>
            </a:p>
            <a:p>
              <a:pPr marL="410209" lvl="1" indent="-205105" algn="l">
                <a:lnSpc>
                  <a:spcPts val="2659"/>
                </a:lnSpc>
                <a:buFont typeface="Arial"/>
                <a:buChar char="•"/>
              </a:pPr>
              <a:r>
                <a:rPr lang="en-US" sz="1899" spc="7">
                  <a:solidFill>
                    <a:srgbClr val="3D3D3D"/>
                  </a:solidFill>
                  <a:latin typeface="Helvetica World"/>
                  <a:ea typeface="Helvetica World"/>
                  <a:cs typeface="Helvetica World"/>
                  <a:sym typeface="Helvetica World"/>
                </a:rPr>
                <a:t>System resets to "Scan RFID Card" for the next user.</a:t>
              </a:r>
            </a:p>
            <a:p>
              <a:pPr marL="410209" lvl="1" indent="-205105" algn="l">
                <a:lnSpc>
                  <a:spcPts val="2659"/>
                </a:lnSpc>
                <a:buFont typeface="Arial"/>
                <a:buChar char="•"/>
              </a:pPr>
              <a:r>
                <a:rPr lang="en-US" sz="1899" spc="7">
                  <a:solidFill>
                    <a:srgbClr val="3D3D3D"/>
                  </a:solidFill>
                  <a:latin typeface="Helvetica World"/>
                  <a:ea typeface="Helvetica World"/>
                  <a:cs typeface="Helvetica World"/>
                  <a:sym typeface="Helvetica World"/>
                </a:rPr>
                <a:t>Process repeats.</a:t>
              </a:r>
            </a:p>
          </p:txBody>
        </p:sp>
      </p:grpSp>
      <p:sp>
        <p:nvSpPr>
          <p:cNvPr id="6" name="TextBox 6"/>
          <p:cNvSpPr txBox="1"/>
          <p:nvPr/>
        </p:nvSpPr>
        <p:spPr>
          <a:xfrm>
            <a:off x="17601430" y="9658771"/>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grpSp>
        <p:nvGrpSpPr>
          <p:cNvPr id="7" name="Group 7"/>
          <p:cNvGrpSpPr/>
          <p:nvPr/>
        </p:nvGrpSpPr>
        <p:grpSpPr>
          <a:xfrm>
            <a:off x="4734195" y="0"/>
            <a:ext cx="6051758" cy="3076147"/>
            <a:chOff x="0" y="0"/>
            <a:chExt cx="5583507" cy="2838132"/>
          </a:xfrm>
        </p:grpSpPr>
        <p:sp>
          <p:nvSpPr>
            <p:cNvPr id="8" name="Freeform 8"/>
            <p:cNvSpPr/>
            <p:nvPr/>
          </p:nvSpPr>
          <p:spPr>
            <a:xfrm>
              <a:off x="0" y="0"/>
              <a:ext cx="5583508" cy="2838132"/>
            </a:xfrm>
            <a:custGeom>
              <a:avLst/>
              <a:gdLst/>
              <a:ahLst/>
              <a:cxnLst/>
              <a:rect l="l" t="t" r="r" b="b"/>
              <a:pathLst>
                <a:path w="5583508" h="2838132">
                  <a:moveTo>
                    <a:pt x="44775" y="0"/>
                  </a:moveTo>
                  <a:lnTo>
                    <a:pt x="5538733" y="0"/>
                  </a:lnTo>
                  <a:cubicBezTo>
                    <a:pt x="5563461" y="0"/>
                    <a:pt x="5583508" y="20046"/>
                    <a:pt x="5583508" y="44775"/>
                  </a:cubicBezTo>
                  <a:lnTo>
                    <a:pt x="5583508" y="2793357"/>
                  </a:lnTo>
                  <a:cubicBezTo>
                    <a:pt x="5583508" y="2805232"/>
                    <a:pt x="5578790" y="2816621"/>
                    <a:pt x="5570393" y="2825018"/>
                  </a:cubicBezTo>
                  <a:cubicBezTo>
                    <a:pt x="5561997" y="2833415"/>
                    <a:pt x="5550608" y="2838132"/>
                    <a:pt x="5538733" y="2838132"/>
                  </a:cubicBezTo>
                  <a:lnTo>
                    <a:pt x="44775" y="2838132"/>
                  </a:lnTo>
                  <a:cubicBezTo>
                    <a:pt x="20046" y="2838132"/>
                    <a:pt x="0" y="2818086"/>
                    <a:pt x="0" y="2793357"/>
                  </a:cubicBezTo>
                  <a:lnTo>
                    <a:pt x="0" y="44775"/>
                  </a:lnTo>
                  <a:cubicBezTo>
                    <a:pt x="0" y="20046"/>
                    <a:pt x="20046" y="0"/>
                    <a:pt x="44775" y="0"/>
                  </a:cubicBezTo>
                  <a:close/>
                </a:path>
              </a:pathLst>
            </a:custGeom>
            <a:solidFill>
              <a:srgbClr val="FFFFFF"/>
            </a:solidFill>
          </p:spPr>
        </p:sp>
        <p:sp>
          <p:nvSpPr>
            <p:cNvPr id="9" name="TextBox 9"/>
            <p:cNvSpPr txBox="1"/>
            <p:nvPr/>
          </p:nvSpPr>
          <p:spPr>
            <a:xfrm>
              <a:off x="0" y="-47625"/>
              <a:ext cx="5583507" cy="2885757"/>
            </a:xfrm>
            <a:prstGeom prst="rect">
              <a:avLst/>
            </a:prstGeom>
          </p:spPr>
          <p:txBody>
            <a:bodyPr lIns="14501" tIns="14501" rIns="14501" bIns="14501" rtlCol="0" anchor="ctr"/>
            <a:lstStyle/>
            <a:p>
              <a:pPr algn="l">
                <a:lnSpc>
                  <a:spcPts val="2659"/>
                </a:lnSpc>
              </a:pPr>
              <a:r>
                <a:rPr lang="en-US" sz="1899" b="1" spc="7">
                  <a:solidFill>
                    <a:srgbClr val="3D3D3D"/>
                  </a:solidFill>
                  <a:latin typeface="Helvetica World Bold"/>
                  <a:ea typeface="Helvetica World Bold"/>
                  <a:cs typeface="Helvetica World Bold"/>
                  <a:sym typeface="Helvetica World Bold"/>
                </a:rPr>
                <a:t>1. System Initialization</a:t>
              </a:r>
            </a:p>
            <a:p>
              <a:pPr marL="410209" lvl="1" indent="-205105" algn="l">
                <a:lnSpc>
                  <a:spcPts val="2659"/>
                </a:lnSpc>
                <a:buFont typeface="Arial"/>
                <a:buChar char="•"/>
              </a:pPr>
              <a:r>
                <a:rPr lang="en-US" sz="1899" spc="7">
                  <a:solidFill>
                    <a:srgbClr val="3D3D3D"/>
                  </a:solidFill>
                  <a:latin typeface="Helvetica World"/>
                  <a:ea typeface="Helvetica World"/>
                  <a:cs typeface="Helvetica World"/>
                  <a:sym typeface="Helvetica World"/>
                </a:rPr>
                <a:t>The system powers on via the Power Switch.</a:t>
              </a:r>
            </a:p>
            <a:p>
              <a:pPr marL="410209" lvl="1" indent="-205105" algn="l">
                <a:lnSpc>
                  <a:spcPts val="2659"/>
                </a:lnSpc>
                <a:buFont typeface="Arial"/>
                <a:buChar char="•"/>
              </a:pPr>
              <a:r>
                <a:rPr lang="en-US" sz="1899" spc="7">
                  <a:solidFill>
                    <a:srgbClr val="3D3D3D"/>
                  </a:solidFill>
                  <a:latin typeface="Helvetica World"/>
                  <a:ea typeface="Helvetica World"/>
                  <a:cs typeface="Helvetica World"/>
                  <a:sym typeface="Helvetica World"/>
                </a:rPr>
                <a:t>The ESP32 initializes all connected modules:</a:t>
              </a:r>
            </a:p>
            <a:p>
              <a:pPr marL="820419" lvl="2" indent="-273473" algn="l">
                <a:lnSpc>
                  <a:spcPts val="2659"/>
                </a:lnSpc>
                <a:buFont typeface="Arial"/>
                <a:buChar char="⚬"/>
              </a:pPr>
              <a:r>
                <a:rPr lang="en-US" sz="1899" spc="7">
                  <a:solidFill>
                    <a:srgbClr val="3D3D3D"/>
                  </a:solidFill>
                  <a:latin typeface="Helvetica World"/>
                  <a:ea typeface="Helvetica World"/>
                  <a:cs typeface="Helvetica World"/>
                  <a:sym typeface="Helvetica World"/>
                </a:rPr>
                <a:t>RDM6300 RFID Reader</a:t>
              </a:r>
            </a:p>
            <a:p>
              <a:pPr marL="820419" lvl="2" indent="-273473" algn="l">
                <a:lnSpc>
                  <a:spcPts val="2659"/>
                </a:lnSpc>
                <a:buFont typeface="Arial"/>
                <a:buChar char="⚬"/>
              </a:pPr>
              <a:r>
                <a:rPr lang="en-US" sz="1899" spc="7">
                  <a:solidFill>
                    <a:srgbClr val="3D3D3D"/>
                  </a:solidFill>
                  <a:latin typeface="Helvetica World"/>
                  <a:ea typeface="Helvetica World"/>
                  <a:cs typeface="Helvetica World"/>
                  <a:sym typeface="Helvetica World"/>
                </a:rPr>
                <a:t>16x2 LCD Display (via I2C Driver)</a:t>
              </a:r>
            </a:p>
            <a:p>
              <a:pPr marL="820419" lvl="2" indent="-273473" algn="l">
                <a:lnSpc>
                  <a:spcPts val="2659"/>
                </a:lnSpc>
                <a:buFont typeface="Arial"/>
                <a:buChar char="⚬"/>
              </a:pPr>
              <a:r>
                <a:rPr lang="en-US" sz="1899" spc="7">
                  <a:solidFill>
                    <a:srgbClr val="3D3D3D"/>
                  </a:solidFill>
                  <a:latin typeface="Helvetica World"/>
                  <a:ea typeface="Helvetica World"/>
                  <a:cs typeface="Helvetica World"/>
                  <a:sym typeface="Helvetica World"/>
                </a:rPr>
                <a:t>Relay Module</a:t>
              </a:r>
            </a:p>
            <a:p>
              <a:pPr marL="820419" lvl="2" indent="-273473" algn="l">
                <a:lnSpc>
                  <a:spcPts val="2659"/>
                </a:lnSpc>
                <a:buFont typeface="Arial"/>
                <a:buChar char="⚬"/>
              </a:pPr>
              <a:r>
                <a:rPr lang="en-US" sz="1899" spc="7">
                  <a:solidFill>
                    <a:srgbClr val="3D3D3D"/>
                  </a:solidFill>
                  <a:latin typeface="Helvetica World"/>
                  <a:ea typeface="Helvetica World"/>
                  <a:cs typeface="Helvetica World"/>
                  <a:sym typeface="Helvetica World"/>
                </a:rPr>
                <a:t>WiFi Connection Setup</a:t>
              </a:r>
            </a:p>
            <a:p>
              <a:pPr marL="410209" lvl="1" indent="-205105" algn="l">
                <a:lnSpc>
                  <a:spcPts val="2659"/>
                </a:lnSpc>
                <a:buFont typeface="Arial"/>
                <a:buChar char="•"/>
              </a:pPr>
              <a:r>
                <a:rPr lang="en-US" sz="1899" spc="7">
                  <a:solidFill>
                    <a:srgbClr val="3D3D3D"/>
                  </a:solidFill>
                  <a:latin typeface="Helvetica World"/>
                  <a:ea typeface="Helvetica World"/>
                  <a:cs typeface="Helvetica World"/>
                  <a:sym typeface="Helvetica World"/>
                </a:rPr>
                <a:t>LCD displays: "Scan RFID Card"</a:t>
              </a:r>
            </a:p>
          </p:txBody>
        </p:sp>
      </p:grpSp>
      <p:grpSp>
        <p:nvGrpSpPr>
          <p:cNvPr id="10" name="Group 10"/>
          <p:cNvGrpSpPr/>
          <p:nvPr/>
        </p:nvGrpSpPr>
        <p:grpSpPr>
          <a:xfrm>
            <a:off x="4734195" y="3438739"/>
            <a:ext cx="6201534" cy="3196162"/>
            <a:chOff x="0" y="0"/>
            <a:chExt cx="5721695" cy="2948861"/>
          </a:xfrm>
        </p:grpSpPr>
        <p:sp>
          <p:nvSpPr>
            <p:cNvPr id="11" name="Freeform 11"/>
            <p:cNvSpPr/>
            <p:nvPr/>
          </p:nvSpPr>
          <p:spPr>
            <a:xfrm>
              <a:off x="0" y="0"/>
              <a:ext cx="5721695" cy="2948861"/>
            </a:xfrm>
            <a:custGeom>
              <a:avLst/>
              <a:gdLst/>
              <a:ahLst/>
              <a:cxnLst/>
              <a:rect l="l" t="t" r="r" b="b"/>
              <a:pathLst>
                <a:path w="5721695" h="2948861">
                  <a:moveTo>
                    <a:pt x="43694" y="0"/>
                  </a:moveTo>
                  <a:lnTo>
                    <a:pt x="5678001" y="0"/>
                  </a:lnTo>
                  <a:cubicBezTo>
                    <a:pt x="5689589" y="0"/>
                    <a:pt x="5700703" y="4603"/>
                    <a:pt x="5708897" y="12798"/>
                  </a:cubicBezTo>
                  <a:cubicBezTo>
                    <a:pt x="5717091" y="20992"/>
                    <a:pt x="5721695" y="32105"/>
                    <a:pt x="5721695" y="43694"/>
                  </a:cubicBezTo>
                  <a:lnTo>
                    <a:pt x="5721695" y="2905167"/>
                  </a:lnTo>
                  <a:cubicBezTo>
                    <a:pt x="5721695" y="2929299"/>
                    <a:pt x="5702132" y="2948861"/>
                    <a:pt x="5678001" y="2948861"/>
                  </a:cubicBezTo>
                  <a:lnTo>
                    <a:pt x="43694" y="2948861"/>
                  </a:lnTo>
                  <a:cubicBezTo>
                    <a:pt x="32105" y="2948861"/>
                    <a:pt x="20992" y="2944257"/>
                    <a:pt x="12798" y="2936063"/>
                  </a:cubicBezTo>
                  <a:cubicBezTo>
                    <a:pt x="4603" y="2927869"/>
                    <a:pt x="0" y="2916755"/>
                    <a:pt x="0" y="2905167"/>
                  </a:cubicBezTo>
                  <a:lnTo>
                    <a:pt x="0" y="43694"/>
                  </a:lnTo>
                  <a:cubicBezTo>
                    <a:pt x="0" y="19562"/>
                    <a:pt x="19562" y="0"/>
                    <a:pt x="43694" y="0"/>
                  </a:cubicBezTo>
                  <a:close/>
                </a:path>
              </a:pathLst>
            </a:custGeom>
            <a:solidFill>
              <a:srgbClr val="FFFFFF"/>
            </a:solidFill>
          </p:spPr>
        </p:sp>
        <p:sp>
          <p:nvSpPr>
            <p:cNvPr id="12" name="TextBox 12"/>
            <p:cNvSpPr txBox="1"/>
            <p:nvPr/>
          </p:nvSpPr>
          <p:spPr>
            <a:xfrm>
              <a:off x="0" y="-47625"/>
              <a:ext cx="5721695" cy="2996486"/>
            </a:xfrm>
            <a:prstGeom prst="rect">
              <a:avLst/>
            </a:prstGeom>
          </p:spPr>
          <p:txBody>
            <a:bodyPr lIns="14501" tIns="14501" rIns="14501" bIns="14501" rtlCol="0" anchor="ctr"/>
            <a:lstStyle/>
            <a:p>
              <a:pPr algn="l">
                <a:lnSpc>
                  <a:spcPts val="2659"/>
                </a:lnSpc>
              </a:pPr>
              <a:r>
                <a:rPr lang="en-US" sz="1899" b="1" spc="7">
                  <a:solidFill>
                    <a:srgbClr val="3D3D3D"/>
                  </a:solidFill>
                  <a:latin typeface="Helvetica World Bold"/>
                  <a:ea typeface="Helvetica World Bold"/>
                  <a:cs typeface="Helvetica World Bold"/>
                  <a:sym typeface="Helvetica World Bold"/>
                </a:rPr>
                <a:t>2. User Authentication</a:t>
              </a:r>
            </a:p>
            <a:p>
              <a:pPr marL="410209" lvl="1" indent="-205105" algn="l">
                <a:lnSpc>
                  <a:spcPts val="2659"/>
                </a:lnSpc>
                <a:buFont typeface="Arial"/>
                <a:buChar char="•"/>
              </a:pPr>
              <a:r>
                <a:rPr lang="en-US" sz="1899" spc="7">
                  <a:solidFill>
                    <a:srgbClr val="3D3D3D"/>
                  </a:solidFill>
                  <a:latin typeface="Helvetica World"/>
                  <a:ea typeface="Helvetica World"/>
                  <a:cs typeface="Helvetica World"/>
                  <a:sym typeface="Helvetica World"/>
                </a:rPr>
                <a:t>User taps or holds the 125 kHz RFID Card near the RDM6300 reader.</a:t>
              </a:r>
            </a:p>
            <a:p>
              <a:pPr marL="410209" lvl="1" indent="-205105" algn="l">
                <a:lnSpc>
                  <a:spcPts val="2659"/>
                </a:lnSpc>
                <a:buFont typeface="Arial"/>
                <a:buChar char="•"/>
              </a:pPr>
              <a:r>
                <a:rPr lang="en-US" sz="1899" spc="7">
                  <a:solidFill>
                    <a:srgbClr val="3D3D3D"/>
                  </a:solidFill>
                  <a:latin typeface="Helvetica World"/>
                  <a:ea typeface="Helvetica World"/>
                  <a:cs typeface="Helvetica World"/>
                  <a:sym typeface="Helvetica World"/>
                </a:rPr>
                <a:t>The ESP32 reads the RFID UID and checks authorization (either from a local list or Firebase/Google Sheets).</a:t>
              </a:r>
            </a:p>
            <a:p>
              <a:pPr marL="410209" lvl="1" indent="-205105" algn="l">
                <a:lnSpc>
                  <a:spcPts val="2659"/>
                </a:lnSpc>
                <a:buFont typeface="Arial"/>
                <a:buChar char="•"/>
              </a:pPr>
              <a:r>
                <a:rPr lang="en-US" sz="1899" spc="7">
                  <a:solidFill>
                    <a:srgbClr val="3D3D3D"/>
                  </a:solidFill>
                  <a:latin typeface="Helvetica World"/>
                  <a:ea typeface="Helvetica World"/>
                  <a:cs typeface="Helvetica World"/>
                  <a:sym typeface="Helvetica World"/>
                </a:rPr>
                <a:t>If unauthorized, LCD shows "Access Denied" and resets.</a:t>
              </a:r>
            </a:p>
            <a:p>
              <a:pPr algn="just">
                <a:lnSpc>
                  <a:spcPts val="2659"/>
                </a:lnSpc>
              </a:pPr>
              <a:endParaRPr lang="en-US" sz="1899" spc="7">
                <a:solidFill>
                  <a:srgbClr val="3D3D3D"/>
                </a:solidFill>
                <a:latin typeface="Helvetica World"/>
                <a:ea typeface="Helvetica World"/>
                <a:cs typeface="Helvetica World"/>
                <a:sym typeface="Helvetica World"/>
              </a:endParaRPr>
            </a:p>
          </p:txBody>
        </p:sp>
      </p:grpSp>
      <p:grpSp>
        <p:nvGrpSpPr>
          <p:cNvPr id="13" name="Group 13"/>
          <p:cNvGrpSpPr/>
          <p:nvPr/>
        </p:nvGrpSpPr>
        <p:grpSpPr>
          <a:xfrm>
            <a:off x="11297680" y="0"/>
            <a:ext cx="6832838" cy="3529537"/>
            <a:chOff x="0" y="0"/>
            <a:chExt cx="6304151" cy="3256441"/>
          </a:xfrm>
        </p:grpSpPr>
        <p:sp>
          <p:nvSpPr>
            <p:cNvPr id="14" name="Freeform 14"/>
            <p:cNvSpPr/>
            <p:nvPr/>
          </p:nvSpPr>
          <p:spPr>
            <a:xfrm>
              <a:off x="0" y="0"/>
              <a:ext cx="6304152" cy="3256441"/>
            </a:xfrm>
            <a:custGeom>
              <a:avLst/>
              <a:gdLst/>
              <a:ahLst/>
              <a:cxnLst/>
              <a:rect l="l" t="t" r="r" b="b"/>
              <a:pathLst>
                <a:path w="6304152" h="3256441">
                  <a:moveTo>
                    <a:pt x="39657" y="0"/>
                  </a:moveTo>
                  <a:lnTo>
                    <a:pt x="6264495" y="0"/>
                  </a:lnTo>
                  <a:cubicBezTo>
                    <a:pt x="6275013" y="0"/>
                    <a:pt x="6285099" y="4178"/>
                    <a:pt x="6292536" y="11615"/>
                  </a:cubicBezTo>
                  <a:cubicBezTo>
                    <a:pt x="6299974" y="19052"/>
                    <a:pt x="6304152" y="29139"/>
                    <a:pt x="6304152" y="39657"/>
                  </a:cubicBezTo>
                  <a:lnTo>
                    <a:pt x="6304152" y="3216784"/>
                  </a:lnTo>
                  <a:cubicBezTo>
                    <a:pt x="6304152" y="3227302"/>
                    <a:pt x="6299974" y="3237389"/>
                    <a:pt x="6292536" y="3244826"/>
                  </a:cubicBezTo>
                  <a:cubicBezTo>
                    <a:pt x="6285099" y="3252263"/>
                    <a:pt x="6275013" y="3256441"/>
                    <a:pt x="6264495" y="3256441"/>
                  </a:cubicBezTo>
                  <a:lnTo>
                    <a:pt x="39657" y="3256441"/>
                  </a:lnTo>
                  <a:cubicBezTo>
                    <a:pt x="29139" y="3256441"/>
                    <a:pt x="19052" y="3252263"/>
                    <a:pt x="11615" y="3244826"/>
                  </a:cubicBezTo>
                  <a:cubicBezTo>
                    <a:pt x="4178" y="3237389"/>
                    <a:pt x="0" y="3227302"/>
                    <a:pt x="0" y="3216784"/>
                  </a:cubicBezTo>
                  <a:lnTo>
                    <a:pt x="0" y="39657"/>
                  </a:lnTo>
                  <a:cubicBezTo>
                    <a:pt x="0" y="29139"/>
                    <a:pt x="4178" y="19052"/>
                    <a:pt x="11615" y="11615"/>
                  </a:cubicBezTo>
                  <a:cubicBezTo>
                    <a:pt x="19052" y="4178"/>
                    <a:pt x="29139" y="0"/>
                    <a:pt x="39657" y="0"/>
                  </a:cubicBezTo>
                  <a:close/>
                </a:path>
              </a:pathLst>
            </a:custGeom>
            <a:solidFill>
              <a:srgbClr val="FFFFFF"/>
            </a:solidFill>
          </p:spPr>
        </p:sp>
        <p:sp>
          <p:nvSpPr>
            <p:cNvPr id="15" name="TextBox 15"/>
            <p:cNvSpPr txBox="1"/>
            <p:nvPr/>
          </p:nvSpPr>
          <p:spPr>
            <a:xfrm>
              <a:off x="0" y="-47625"/>
              <a:ext cx="6304151" cy="3304066"/>
            </a:xfrm>
            <a:prstGeom prst="rect">
              <a:avLst/>
            </a:prstGeom>
          </p:spPr>
          <p:txBody>
            <a:bodyPr lIns="14501" tIns="14501" rIns="14501" bIns="14501" rtlCol="0" anchor="ctr"/>
            <a:lstStyle/>
            <a:p>
              <a:pPr algn="just">
                <a:lnSpc>
                  <a:spcPts val="2659"/>
                </a:lnSpc>
              </a:pPr>
              <a:r>
                <a:rPr lang="en-US" sz="1899" b="1" spc="7">
                  <a:solidFill>
                    <a:srgbClr val="3D3D3D"/>
                  </a:solidFill>
                  <a:latin typeface="Helvetica World Bold"/>
                  <a:ea typeface="Helvetica World Bold"/>
                  <a:cs typeface="Helvetica World Bold"/>
                  <a:sym typeface="Helvetica World Bold"/>
                </a:rPr>
                <a:t>4. Live Usage &amp; Billing</a:t>
              </a:r>
            </a:p>
            <a:p>
              <a:pPr marL="410209" lvl="1" indent="-205105" algn="just">
                <a:lnSpc>
                  <a:spcPts val="2659"/>
                </a:lnSpc>
                <a:buFont typeface="Arial"/>
                <a:buChar char="•"/>
              </a:pPr>
              <a:r>
                <a:rPr lang="en-US" sz="1899" spc="7">
                  <a:solidFill>
                    <a:srgbClr val="3D3D3D"/>
                  </a:solidFill>
                  <a:latin typeface="Helvetica World"/>
                  <a:ea typeface="Helvetica World"/>
                  <a:cs typeface="Helvetica World"/>
                  <a:sym typeface="Helvetica World"/>
                </a:rPr>
                <a:t>A timer or flow sensor tracks how long the pump is active (water flow duration).</a:t>
              </a:r>
            </a:p>
            <a:p>
              <a:pPr marL="410209" lvl="1" indent="-205105" algn="just">
                <a:lnSpc>
                  <a:spcPts val="2659"/>
                </a:lnSpc>
                <a:buFont typeface="Arial"/>
                <a:buChar char="•"/>
              </a:pPr>
              <a:r>
                <a:rPr lang="en-US" sz="1899" spc="7">
                  <a:solidFill>
                    <a:srgbClr val="3D3D3D"/>
                  </a:solidFill>
                  <a:latin typeface="Helvetica World"/>
                  <a:ea typeface="Helvetica World"/>
                  <a:cs typeface="Helvetica World"/>
                  <a:sym typeface="Helvetica World"/>
                </a:rPr>
                <a:t>The ESP32 calculates:</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Volume used (optional: based on time or flow rate calibration)</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Billing amount (e.g., 1 Litre = X Taka or per second)</a:t>
              </a:r>
            </a:p>
            <a:p>
              <a:pPr marL="410209" lvl="1" indent="-205105" algn="just">
                <a:lnSpc>
                  <a:spcPts val="2659"/>
                </a:lnSpc>
                <a:buFont typeface="Arial"/>
                <a:buChar char="•"/>
              </a:pPr>
              <a:r>
                <a:rPr lang="en-US" sz="1899" spc="7">
                  <a:solidFill>
                    <a:srgbClr val="3D3D3D"/>
                  </a:solidFill>
                  <a:latin typeface="Helvetica World"/>
                  <a:ea typeface="Helvetica World"/>
                  <a:cs typeface="Helvetica World"/>
                  <a:sym typeface="Helvetica World"/>
                </a:rPr>
                <a:t>Display updates continuously:</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"Used: 1.25L"</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"Bill: 2.50 TK"</a:t>
              </a:r>
            </a:p>
          </p:txBody>
        </p:sp>
      </p:grpSp>
      <p:grpSp>
        <p:nvGrpSpPr>
          <p:cNvPr id="16" name="Group 16"/>
          <p:cNvGrpSpPr/>
          <p:nvPr/>
        </p:nvGrpSpPr>
        <p:grpSpPr>
          <a:xfrm>
            <a:off x="4869077" y="6994422"/>
            <a:ext cx="6201534" cy="2862787"/>
            <a:chOff x="0" y="0"/>
            <a:chExt cx="5721695" cy="2641281"/>
          </a:xfrm>
        </p:grpSpPr>
        <p:sp>
          <p:nvSpPr>
            <p:cNvPr id="17" name="Freeform 17"/>
            <p:cNvSpPr/>
            <p:nvPr/>
          </p:nvSpPr>
          <p:spPr>
            <a:xfrm>
              <a:off x="0" y="0"/>
              <a:ext cx="5721695" cy="2641281"/>
            </a:xfrm>
            <a:custGeom>
              <a:avLst/>
              <a:gdLst/>
              <a:ahLst/>
              <a:cxnLst/>
              <a:rect l="l" t="t" r="r" b="b"/>
              <a:pathLst>
                <a:path w="5721695" h="2641281">
                  <a:moveTo>
                    <a:pt x="43694" y="0"/>
                  </a:moveTo>
                  <a:lnTo>
                    <a:pt x="5678001" y="0"/>
                  </a:lnTo>
                  <a:cubicBezTo>
                    <a:pt x="5689589" y="0"/>
                    <a:pt x="5700703" y="4603"/>
                    <a:pt x="5708897" y="12798"/>
                  </a:cubicBezTo>
                  <a:cubicBezTo>
                    <a:pt x="5717091" y="20992"/>
                    <a:pt x="5721695" y="32105"/>
                    <a:pt x="5721695" y="43694"/>
                  </a:cubicBezTo>
                  <a:lnTo>
                    <a:pt x="5721695" y="2597587"/>
                  </a:lnTo>
                  <a:cubicBezTo>
                    <a:pt x="5721695" y="2621718"/>
                    <a:pt x="5702132" y="2641281"/>
                    <a:pt x="5678001" y="2641281"/>
                  </a:cubicBezTo>
                  <a:lnTo>
                    <a:pt x="43694" y="2641281"/>
                  </a:lnTo>
                  <a:cubicBezTo>
                    <a:pt x="19562" y="2641281"/>
                    <a:pt x="0" y="2621718"/>
                    <a:pt x="0" y="2597587"/>
                  </a:cubicBezTo>
                  <a:lnTo>
                    <a:pt x="0" y="43694"/>
                  </a:lnTo>
                  <a:cubicBezTo>
                    <a:pt x="0" y="19562"/>
                    <a:pt x="19562" y="0"/>
                    <a:pt x="43694" y="0"/>
                  </a:cubicBezTo>
                  <a:close/>
                </a:path>
              </a:pathLst>
            </a:custGeom>
            <a:solidFill>
              <a:srgbClr val="FFFFFF"/>
            </a:solidFill>
          </p:spPr>
        </p:sp>
        <p:sp>
          <p:nvSpPr>
            <p:cNvPr id="18" name="TextBox 18"/>
            <p:cNvSpPr txBox="1"/>
            <p:nvPr/>
          </p:nvSpPr>
          <p:spPr>
            <a:xfrm>
              <a:off x="0" y="-47625"/>
              <a:ext cx="5721695" cy="2688906"/>
            </a:xfrm>
            <a:prstGeom prst="rect">
              <a:avLst/>
            </a:prstGeom>
          </p:spPr>
          <p:txBody>
            <a:bodyPr lIns="14501" tIns="14501" rIns="14501" bIns="14501" rtlCol="0" anchor="ctr"/>
            <a:lstStyle/>
            <a:p>
              <a:pPr algn="l">
                <a:lnSpc>
                  <a:spcPts val="2659"/>
                </a:lnSpc>
              </a:pPr>
              <a:r>
                <a:rPr lang="en-US" sz="1899" b="1" spc="7">
                  <a:solidFill>
                    <a:srgbClr val="3D3D3D"/>
                  </a:solidFill>
                  <a:latin typeface="Helvetica World Bold"/>
                  <a:ea typeface="Helvetica World Bold"/>
                  <a:cs typeface="Helvetica World Bold"/>
                  <a:sym typeface="Helvetica World Bold"/>
                </a:rPr>
                <a:t>3. Start Water Dispensing</a:t>
              </a:r>
            </a:p>
            <a:p>
              <a:pPr marL="410209" lvl="1" indent="-205105" algn="just">
                <a:lnSpc>
                  <a:spcPts val="2659"/>
                </a:lnSpc>
                <a:buFont typeface="Arial"/>
                <a:buChar char="•"/>
              </a:pPr>
              <a:r>
                <a:rPr lang="en-US" sz="1899" spc="7">
                  <a:solidFill>
                    <a:srgbClr val="3D3D3D"/>
                  </a:solidFill>
                  <a:latin typeface="Helvetica World"/>
                  <a:ea typeface="Helvetica World"/>
                  <a:cs typeface="Helvetica World"/>
                  <a:sym typeface="Helvetica World"/>
                </a:rPr>
                <a:t>If the card is valid:</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LCD shows "Access Granted" and starts showing "Water Flowing...".</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ESP32 activates the 5V Relay, turning on the Water Pump.</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Water flows through the Water Pipe from the Water Tank.</a:t>
              </a:r>
            </a:p>
          </p:txBody>
        </p:sp>
      </p:grpSp>
      <p:grpSp>
        <p:nvGrpSpPr>
          <p:cNvPr id="19" name="Group 19"/>
          <p:cNvGrpSpPr/>
          <p:nvPr/>
        </p:nvGrpSpPr>
        <p:grpSpPr>
          <a:xfrm>
            <a:off x="11297680" y="3641690"/>
            <a:ext cx="6832838" cy="1862662"/>
            <a:chOff x="0" y="0"/>
            <a:chExt cx="6304151" cy="1718539"/>
          </a:xfrm>
        </p:grpSpPr>
        <p:sp>
          <p:nvSpPr>
            <p:cNvPr id="20" name="Freeform 20"/>
            <p:cNvSpPr/>
            <p:nvPr/>
          </p:nvSpPr>
          <p:spPr>
            <a:xfrm>
              <a:off x="0" y="0"/>
              <a:ext cx="6304152" cy="1718539"/>
            </a:xfrm>
            <a:custGeom>
              <a:avLst/>
              <a:gdLst/>
              <a:ahLst/>
              <a:cxnLst/>
              <a:rect l="l" t="t" r="r" b="b"/>
              <a:pathLst>
                <a:path w="6304152" h="1718539">
                  <a:moveTo>
                    <a:pt x="39657" y="0"/>
                  </a:moveTo>
                  <a:lnTo>
                    <a:pt x="6264495" y="0"/>
                  </a:lnTo>
                  <a:cubicBezTo>
                    <a:pt x="6275013" y="0"/>
                    <a:pt x="6285099" y="4178"/>
                    <a:pt x="6292536" y="11615"/>
                  </a:cubicBezTo>
                  <a:cubicBezTo>
                    <a:pt x="6299974" y="19052"/>
                    <a:pt x="6304152" y="29139"/>
                    <a:pt x="6304152" y="39657"/>
                  </a:cubicBezTo>
                  <a:lnTo>
                    <a:pt x="6304152" y="1678883"/>
                  </a:lnTo>
                  <a:cubicBezTo>
                    <a:pt x="6304152" y="1689400"/>
                    <a:pt x="6299974" y="1699487"/>
                    <a:pt x="6292536" y="1706924"/>
                  </a:cubicBezTo>
                  <a:cubicBezTo>
                    <a:pt x="6285099" y="1714361"/>
                    <a:pt x="6275013" y="1718539"/>
                    <a:pt x="6264495" y="1718539"/>
                  </a:cubicBezTo>
                  <a:lnTo>
                    <a:pt x="39657" y="1718539"/>
                  </a:lnTo>
                  <a:cubicBezTo>
                    <a:pt x="17755" y="1718539"/>
                    <a:pt x="0" y="1700785"/>
                    <a:pt x="0" y="1678883"/>
                  </a:cubicBezTo>
                  <a:lnTo>
                    <a:pt x="0" y="39657"/>
                  </a:lnTo>
                  <a:cubicBezTo>
                    <a:pt x="0" y="29139"/>
                    <a:pt x="4178" y="19052"/>
                    <a:pt x="11615" y="11615"/>
                  </a:cubicBezTo>
                  <a:cubicBezTo>
                    <a:pt x="19052" y="4178"/>
                    <a:pt x="29139" y="0"/>
                    <a:pt x="39657" y="0"/>
                  </a:cubicBezTo>
                  <a:close/>
                </a:path>
              </a:pathLst>
            </a:custGeom>
            <a:solidFill>
              <a:srgbClr val="FFFFFF"/>
            </a:solidFill>
          </p:spPr>
        </p:sp>
        <p:sp>
          <p:nvSpPr>
            <p:cNvPr id="21" name="TextBox 21"/>
            <p:cNvSpPr txBox="1"/>
            <p:nvPr/>
          </p:nvSpPr>
          <p:spPr>
            <a:xfrm>
              <a:off x="0" y="-47625"/>
              <a:ext cx="6304151" cy="1766164"/>
            </a:xfrm>
            <a:prstGeom prst="rect">
              <a:avLst/>
            </a:prstGeom>
          </p:spPr>
          <p:txBody>
            <a:bodyPr lIns="14501" tIns="14501" rIns="14501" bIns="14501" rtlCol="0" anchor="ctr"/>
            <a:lstStyle/>
            <a:p>
              <a:pPr algn="just">
                <a:lnSpc>
                  <a:spcPts val="2659"/>
                </a:lnSpc>
              </a:pPr>
              <a:r>
                <a:rPr lang="en-US" sz="1899" b="1" spc="7">
                  <a:solidFill>
                    <a:srgbClr val="3D3D3D"/>
                  </a:solidFill>
                  <a:latin typeface="Helvetica World Bold"/>
                  <a:ea typeface="Helvetica World Bold"/>
                  <a:cs typeface="Helvetica World Bold"/>
                  <a:sym typeface="Helvetica World Bold"/>
                </a:rPr>
                <a:t>5. Stop Dispensing</a:t>
              </a:r>
            </a:p>
            <a:p>
              <a:pPr marL="410209" lvl="1" indent="-205105" algn="just">
                <a:lnSpc>
                  <a:spcPts val="2659"/>
                </a:lnSpc>
                <a:buFont typeface="Arial"/>
                <a:buChar char="•"/>
              </a:pPr>
              <a:r>
                <a:rPr lang="en-US" sz="1899" spc="7">
                  <a:solidFill>
                    <a:srgbClr val="3D3D3D"/>
                  </a:solidFill>
                  <a:latin typeface="Helvetica World"/>
                  <a:ea typeface="Helvetica World"/>
                  <a:cs typeface="Helvetica World"/>
                  <a:sym typeface="Helvetica World"/>
                </a:rPr>
                <a:t>When the user removes the RFID card, the ESP32:</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Deactivates the Relay, stopping the Water Pump.</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LCD shows "Dispensing Stopped" and summary of usage.</a:t>
              </a:r>
            </a:p>
          </p:txBody>
        </p:sp>
      </p:grpSp>
      <p:grpSp>
        <p:nvGrpSpPr>
          <p:cNvPr id="22" name="Group 22"/>
          <p:cNvGrpSpPr/>
          <p:nvPr/>
        </p:nvGrpSpPr>
        <p:grpSpPr>
          <a:xfrm>
            <a:off x="11297680" y="5613889"/>
            <a:ext cx="6832838" cy="2862787"/>
            <a:chOff x="0" y="0"/>
            <a:chExt cx="6304151" cy="2641281"/>
          </a:xfrm>
        </p:grpSpPr>
        <p:sp>
          <p:nvSpPr>
            <p:cNvPr id="23" name="Freeform 23"/>
            <p:cNvSpPr/>
            <p:nvPr/>
          </p:nvSpPr>
          <p:spPr>
            <a:xfrm>
              <a:off x="0" y="0"/>
              <a:ext cx="6304152" cy="2641281"/>
            </a:xfrm>
            <a:custGeom>
              <a:avLst/>
              <a:gdLst/>
              <a:ahLst/>
              <a:cxnLst/>
              <a:rect l="l" t="t" r="r" b="b"/>
              <a:pathLst>
                <a:path w="6304152" h="2641281">
                  <a:moveTo>
                    <a:pt x="39657" y="0"/>
                  </a:moveTo>
                  <a:lnTo>
                    <a:pt x="6264495" y="0"/>
                  </a:lnTo>
                  <a:cubicBezTo>
                    <a:pt x="6275013" y="0"/>
                    <a:pt x="6285099" y="4178"/>
                    <a:pt x="6292536" y="11615"/>
                  </a:cubicBezTo>
                  <a:cubicBezTo>
                    <a:pt x="6299974" y="19052"/>
                    <a:pt x="6304152" y="29139"/>
                    <a:pt x="6304152" y="39657"/>
                  </a:cubicBezTo>
                  <a:lnTo>
                    <a:pt x="6304152" y="2601624"/>
                  </a:lnTo>
                  <a:cubicBezTo>
                    <a:pt x="6304152" y="2612142"/>
                    <a:pt x="6299974" y="2622229"/>
                    <a:pt x="6292536" y="2629665"/>
                  </a:cubicBezTo>
                  <a:cubicBezTo>
                    <a:pt x="6285099" y="2637103"/>
                    <a:pt x="6275013" y="2641281"/>
                    <a:pt x="6264495" y="2641281"/>
                  </a:cubicBezTo>
                  <a:lnTo>
                    <a:pt x="39657" y="2641281"/>
                  </a:lnTo>
                  <a:cubicBezTo>
                    <a:pt x="29139" y="2641281"/>
                    <a:pt x="19052" y="2637103"/>
                    <a:pt x="11615" y="2629665"/>
                  </a:cubicBezTo>
                  <a:cubicBezTo>
                    <a:pt x="4178" y="2622229"/>
                    <a:pt x="0" y="2612142"/>
                    <a:pt x="0" y="2601624"/>
                  </a:cubicBezTo>
                  <a:lnTo>
                    <a:pt x="0" y="39657"/>
                  </a:lnTo>
                  <a:cubicBezTo>
                    <a:pt x="0" y="29139"/>
                    <a:pt x="4178" y="19052"/>
                    <a:pt x="11615" y="11615"/>
                  </a:cubicBezTo>
                  <a:cubicBezTo>
                    <a:pt x="19052" y="4178"/>
                    <a:pt x="29139" y="0"/>
                    <a:pt x="39657" y="0"/>
                  </a:cubicBezTo>
                  <a:close/>
                </a:path>
              </a:pathLst>
            </a:custGeom>
            <a:solidFill>
              <a:srgbClr val="FFFFFF"/>
            </a:solidFill>
          </p:spPr>
        </p:sp>
        <p:sp>
          <p:nvSpPr>
            <p:cNvPr id="24" name="TextBox 24"/>
            <p:cNvSpPr txBox="1"/>
            <p:nvPr/>
          </p:nvSpPr>
          <p:spPr>
            <a:xfrm>
              <a:off x="0" y="-47625"/>
              <a:ext cx="6304151" cy="2688906"/>
            </a:xfrm>
            <a:prstGeom prst="rect">
              <a:avLst/>
            </a:prstGeom>
          </p:spPr>
          <p:txBody>
            <a:bodyPr lIns="14501" tIns="14501" rIns="14501" bIns="14501" rtlCol="0" anchor="ctr"/>
            <a:lstStyle/>
            <a:p>
              <a:pPr algn="just">
                <a:lnSpc>
                  <a:spcPts val="2659"/>
                </a:lnSpc>
              </a:pPr>
              <a:r>
                <a:rPr lang="en-US" sz="1899" b="1" spc="7">
                  <a:solidFill>
                    <a:srgbClr val="3D3D3D"/>
                  </a:solidFill>
                  <a:latin typeface="Helvetica World Bold"/>
                  <a:ea typeface="Helvetica World Bold"/>
                  <a:cs typeface="Helvetica World Bold"/>
                  <a:sym typeface="Helvetica World Bold"/>
                </a:rPr>
                <a:t>6. Data Upload to Cloud</a:t>
              </a:r>
            </a:p>
            <a:p>
              <a:pPr marL="410209" lvl="1" indent="-205105" algn="just">
                <a:lnSpc>
                  <a:spcPts val="2659"/>
                </a:lnSpc>
                <a:buFont typeface="Arial"/>
                <a:buChar char="•"/>
              </a:pPr>
              <a:r>
                <a:rPr lang="en-US" sz="1899" spc="7">
                  <a:solidFill>
                    <a:srgbClr val="3D3D3D"/>
                  </a:solidFill>
                  <a:latin typeface="Helvetica World"/>
                  <a:ea typeface="Helvetica World"/>
                  <a:cs typeface="Helvetica World"/>
                  <a:sym typeface="Helvetica World"/>
                </a:rPr>
                <a:t>The ESP32 sends the data via WiFi to Google Sheets (using Apps Script + HTTPS or integration platforms like IFTTT or Blynk):</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Card UID</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Time &amp; date</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Amount of water dispensed</a:t>
              </a:r>
            </a:p>
            <a:p>
              <a:pPr marL="820419" lvl="2" indent="-273473" algn="just">
                <a:lnSpc>
                  <a:spcPts val="2659"/>
                </a:lnSpc>
                <a:buFont typeface="Arial"/>
                <a:buChar char="⚬"/>
              </a:pPr>
              <a:r>
                <a:rPr lang="en-US" sz="1899" spc="7">
                  <a:solidFill>
                    <a:srgbClr val="3D3D3D"/>
                  </a:solidFill>
                  <a:latin typeface="Helvetica World"/>
                  <a:ea typeface="Helvetica World"/>
                  <a:cs typeface="Helvetica World"/>
                  <a:sym typeface="Helvetica World"/>
                </a:rPr>
                <a:t>Total charge</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2869163" y="279918"/>
            <a:ext cx="13103708" cy="7485493"/>
          </a:xfrm>
          <a:custGeom>
            <a:avLst/>
            <a:gdLst/>
            <a:ahLst/>
            <a:cxnLst/>
            <a:rect l="l" t="t" r="r" b="b"/>
            <a:pathLst>
              <a:path w="13103708" h="7485493">
                <a:moveTo>
                  <a:pt x="0" y="0"/>
                </a:moveTo>
                <a:lnTo>
                  <a:pt x="13103708" y="0"/>
                </a:lnTo>
                <a:lnTo>
                  <a:pt x="13103708" y="7485493"/>
                </a:lnTo>
                <a:lnTo>
                  <a:pt x="0" y="7485493"/>
                </a:lnTo>
                <a:lnTo>
                  <a:pt x="0" y="0"/>
                </a:lnTo>
                <a:close/>
              </a:path>
            </a:pathLst>
          </a:custGeom>
          <a:blipFill>
            <a:blip r:embed="rId2"/>
            <a:stretch>
              <a:fillRect/>
            </a:stretch>
          </a:blipFill>
        </p:spPr>
      </p:sp>
      <p:sp>
        <p:nvSpPr>
          <p:cNvPr id="3" name="AutoShape 3"/>
          <p:cNvSpPr/>
          <p:nvPr/>
        </p:nvSpPr>
        <p:spPr>
          <a:xfrm flipH="1">
            <a:off x="14534042" y="7765411"/>
            <a:ext cx="0" cy="1492889"/>
          </a:xfrm>
          <a:prstGeom prst="line">
            <a:avLst/>
          </a:prstGeom>
          <a:ln w="85725" cap="flat">
            <a:solidFill>
              <a:srgbClr val="333333"/>
            </a:solidFill>
            <a:prstDash val="solid"/>
            <a:headEnd type="none" w="sm" len="sm"/>
            <a:tailEnd type="none" w="sm" len="sm"/>
          </a:ln>
        </p:spPr>
      </p:sp>
      <p:sp>
        <p:nvSpPr>
          <p:cNvPr id="4" name="AutoShape 4"/>
          <p:cNvSpPr/>
          <p:nvPr/>
        </p:nvSpPr>
        <p:spPr>
          <a:xfrm flipH="1" flipV="1">
            <a:off x="12104602" y="8554930"/>
            <a:ext cx="2429440" cy="0"/>
          </a:xfrm>
          <a:prstGeom prst="line">
            <a:avLst/>
          </a:prstGeom>
          <a:ln w="76200" cap="flat">
            <a:solidFill>
              <a:srgbClr val="333333"/>
            </a:solidFill>
            <a:prstDash val="solid"/>
            <a:headEnd type="none" w="sm" len="sm"/>
            <a:tailEnd type="arrow" w="med" len="sm"/>
          </a:ln>
        </p:spPr>
      </p:sp>
      <p:sp>
        <p:nvSpPr>
          <p:cNvPr id="5" name="Freeform 5"/>
          <p:cNvSpPr/>
          <p:nvPr/>
        </p:nvSpPr>
        <p:spPr>
          <a:xfrm>
            <a:off x="10411875" y="8073571"/>
            <a:ext cx="1334792" cy="962718"/>
          </a:xfrm>
          <a:custGeom>
            <a:avLst/>
            <a:gdLst/>
            <a:ahLst/>
            <a:cxnLst/>
            <a:rect l="l" t="t" r="r" b="b"/>
            <a:pathLst>
              <a:path w="1334792" h="962718">
                <a:moveTo>
                  <a:pt x="0" y="0"/>
                </a:moveTo>
                <a:lnTo>
                  <a:pt x="1334792" y="0"/>
                </a:lnTo>
                <a:lnTo>
                  <a:pt x="1334792" y="962718"/>
                </a:lnTo>
                <a:lnTo>
                  <a:pt x="0" y="962718"/>
                </a:lnTo>
                <a:lnTo>
                  <a:pt x="0" y="0"/>
                </a:lnTo>
                <a:close/>
              </a:path>
            </a:pathLst>
          </a:custGeom>
          <a:blipFill>
            <a:blip r:embed="rId3"/>
            <a:stretch>
              <a:fillRect/>
            </a:stretch>
          </a:blipFill>
        </p:spPr>
      </p:sp>
      <p:sp>
        <p:nvSpPr>
          <p:cNvPr id="6" name="Freeform 6"/>
          <p:cNvSpPr/>
          <p:nvPr/>
        </p:nvSpPr>
        <p:spPr>
          <a:xfrm>
            <a:off x="5631835" y="7936822"/>
            <a:ext cx="984478" cy="1236216"/>
          </a:xfrm>
          <a:custGeom>
            <a:avLst/>
            <a:gdLst/>
            <a:ahLst/>
            <a:cxnLst/>
            <a:rect l="l" t="t" r="r" b="b"/>
            <a:pathLst>
              <a:path w="984478" h="1236216">
                <a:moveTo>
                  <a:pt x="0" y="0"/>
                </a:moveTo>
                <a:lnTo>
                  <a:pt x="984477" y="0"/>
                </a:lnTo>
                <a:lnTo>
                  <a:pt x="984477" y="1236216"/>
                </a:lnTo>
                <a:lnTo>
                  <a:pt x="0" y="1236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75919" y="3217658"/>
            <a:ext cx="2793244" cy="805007"/>
            <a:chOff x="0" y="0"/>
            <a:chExt cx="715609" cy="206237"/>
          </a:xfrm>
        </p:grpSpPr>
        <p:sp>
          <p:nvSpPr>
            <p:cNvPr id="8" name="Freeform 8"/>
            <p:cNvSpPr/>
            <p:nvPr/>
          </p:nvSpPr>
          <p:spPr>
            <a:xfrm>
              <a:off x="0" y="0"/>
              <a:ext cx="715609" cy="206237"/>
            </a:xfrm>
            <a:custGeom>
              <a:avLst/>
              <a:gdLst/>
              <a:ahLst/>
              <a:cxnLst/>
              <a:rect l="l" t="t" r="r" b="b"/>
              <a:pathLst>
                <a:path w="715609" h="206237">
                  <a:moveTo>
                    <a:pt x="103118" y="0"/>
                  </a:moveTo>
                  <a:lnTo>
                    <a:pt x="612491" y="0"/>
                  </a:lnTo>
                  <a:cubicBezTo>
                    <a:pt x="639839" y="0"/>
                    <a:pt x="666068" y="10864"/>
                    <a:pt x="685406" y="30203"/>
                  </a:cubicBezTo>
                  <a:cubicBezTo>
                    <a:pt x="704745" y="49541"/>
                    <a:pt x="715609" y="75770"/>
                    <a:pt x="715609" y="103118"/>
                  </a:cubicBezTo>
                  <a:lnTo>
                    <a:pt x="715609" y="103118"/>
                  </a:lnTo>
                  <a:cubicBezTo>
                    <a:pt x="715609" y="130467"/>
                    <a:pt x="704745" y="156696"/>
                    <a:pt x="685406" y="176034"/>
                  </a:cubicBezTo>
                  <a:cubicBezTo>
                    <a:pt x="666068" y="195373"/>
                    <a:pt x="639839" y="206237"/>
                    <a:pt x="612491" y="206237"/>
                  </a:cubicBezTo>
                  <a:lnTo>
                    <a:pt x="103118" y="206237"/>
                  </a:lnTo>
                  <a:cubicBezTo>
                    <a:pt x="75770" y="206237"/>
                    <a:pt x="49541" y="195373"/>
                    <a:pt x="30203" y="176034"/>
                  </a:cubicBezTo>
                  <a:cubicBezTo>
                    <a:pt x="10864" y="156696"/>
                    <a:pt x="0" y="130467"/>
                    <a:pt x="0" y="103118"/>
                  </a:cubicBezTo>
                  <a:lnTo>
                    <a:pt x="0" y="103118"/>
                  </a:lnTo>
                  <a:cubicBezTo>
                    <a:pt x="0" y="75770"/>
                    <a:pt x="10864" y="49541"/>
                    <a:pt x="30203" y="30203"/>
                  </a:cubicBezTo>
                  <a:cubicBezTo>
                    <a:pt x="49541" y="10864"/>
                    <a:pt x="75770" y="0"/>
                    <a:pt x="103118" y="0"/>
                  </a:cubicBezTo>
                  <a:close/>
                </a:path>
              </a:pathLst>
            </a:custGeom>
            <a:solidFill>
              <a:srgbClr val="3D3D3D"/>
            </a:solidFill>
          </p:spPr>
        </p:sp>
        <p:sp>
          <p:nvSpPr>
            <p:cNvPr id="9" name="TextBox 9"/>
            <p:cNvSpPr txBox="1"/>
            <p:nvPr/>
          </p:nvSpPr>
          <p:spPr>
            <a:xfrm>
              <a:off x="0" y="-57150"/>
              <a:ext cx="715609" cy="263387"/>
            </a:xfrm>
            <a:prstGeom prst="rect">
              <a:avLst/>
            </a:prstGeom>
          </p:spPr>
          <p:txBody>
            <a:bodyPr lIns="50800" tIns="50800" rIns="50800" bIns="50800" rtlCol="0" anchor="ctr"/>
            <a:lstStyle/>
            <a:p>
              <a:pPr algn="ctr">
                <a:lnSpc>
                  <a:spcPts val="3220"/>
                </a:lnSpc>
                <a:spcBef>
                  <a:spcPct val="0"/>
                </a:spcBef>
              </a:pPr>
              <a:r>
                <a:rPr lang="en-US" sz="2300" spc="9">
                  <a:solidFill>
                    <a:srgbClr val="FFFFFF"/>
                  </a:solidFill>
                  <a:latin typeface="Helvetica World"/>
                  <a:ea typeface="Helvetica World"/>
                  <a:cs typeface="Helvetica World"/>
                  <a:sym typeface="Helvetica World"/>
                </a:rPr>
                <a:t>show status, billing</a:t>
              </a:r>
            </a:p>
          </p:txBody>
        </p:sp>
      </p:grpSp>
      <p:sp>
        <p:nvSpPr>
          <p:cNvPr id="10" name="Freeform 10"/>
          <p:cNvSpPr/>
          <p:nvPr/>
        </p:nvSpPr>
        <p:spPr>
          <a:xfrm>
            <a:off x="3156080" y="3084818"/>
            <a:ext cx="1070688" cy="1070688"/>
          </a:xfrm>
          <a:custGeom>
            <a:avLst/>
            <a:gdLst/>
            <a:ahLst/>
            <a:cxnLst/>
            <a:rect l="l" t="t" r="r" b="b"/>
            <a:pathLst>
              <a:path w="1070688" h="1070688">
                <a:moveTo>
                  <a:pt x="0" y="0"/>
                </a:moveTo>
                <a:lnTo>
                  <a:pt x="1070687" y="0"/>
                </a:lnTo>
                <a:lnTo>
                  <a:pt x="1070687" y="1070687"/>
                </a:lnTo>
                <a:lnTo>
                  <a:pt x="0" y="10706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5517911" y="4740997"/>
            <a:ext cx="2793244" cy="805007"/>
            <a:chOff x="0" y="0"/>
            <a:chExt cx="715609" cy="206237"/>
          </a:xfrm>
        </p:grpSpPr>
        <p:sp>
          <p:nvSpPr>
            <p:cNvPr id="12" name="Freeform 12"/>
            <p:cNvSpPr/>
            <p:nvPr/>
          </p:nvSpPr>
          <p:spPr>
            <a:xfrm>
              <a:off x="0" y="0"/>
              <a:ext cx="715609" cy="206237"/>
            </a:xfrm>
            <a:custGeom>
              <a:avLst/>
              <a:gdLst/>
              <a:ahLst/>
              <a:cxnLst/>
              <a:rect l="l" t="t" r="r" b="b"/>
              <a:pathLst>
                <a:path w="715609" h="206237">
                  <a:moveTo>
                    <a:pt x="103118" y="0"/>
                  </a:moveTo>
                  <a:lnTo>
                    <a:pt x="612491" y="0"/>
                  </a:lnTo>
                  <a:cubicBezTo>
                    <a:pt x="639839" y="0"/>
                    <a:pt x="666068" y="10864"/>
                    <a:pt x="685406" y="30203"/>
                  </a:cubicBezTo>
                  <a:cubicBezTo>
                    <a:pt x="704745" y="49541"/>
                    <a:pt x="715609" y="75770"/>
                    <a:pt x="715609" y="103118"/>
                  </a:cubicBezTo>
                  <a:lnTo>
                    <a:pt x="715609" y="103118"/>
                  </a:lnTo>
                  <a:cubicBezTo>
                    <a:pt x="715609" y="130467"/>
                    <a:pt x="704745" y="156696"/>
                    <a:pt x="685406" y="176034"/>
                  </a:cubicBezTo>
                  <a:cubicBezTo>
                    <a:pt x="666068" y="195373"/>
                    <a:pt x="639839" y="206237"/>
                    <a:pt x="612491" y="206237"/>
                  </a:cubicBezTo>
                  <a:lnTo>
                    <a:pt x="103118" y="206237"/>
                  </a:lnTo>
                  <a:cubicBezTo>
                    <a:pt x="75770" y="206237"/>
                    <a:pt x="49541" y="195373"/>
                    <a:pt x="30203" y="176034"/>
                  </a:cubicBezTo>
                  <a:cubicBezTo>
                    <a:pt x="10864" y="156696"/>
                    <a:pt x="0" y="130467"/>
                    <a:pt x="0" y="103118"/>
                  </a:cubicBezTo>
                  <a:lnTo>
                    <a:pt x="0" y="103118"/>
                  </a:lnTo>
                  <a:cubicBezTo>
                    <a:pt x="0" y="75770"/>
                    <a:pt x="10864" y="49541"/>
                    <a:pt x="30203" y="30203"/>
                  </a:cubicBezTo>
                  <a:cubicBezTo>
                    <a:pt x="49541" y="10864"/>
                    <a:pt x="75770" y="0"/>
                    <a:pt x="103118" y="0"/>
                  </a:cubicBezTo>
                  <a:close/>
                </a:path>
              </a:pathLst>
            </a:custGeom>
            <a:solidFill>
              <a:srgbClr val="3D3D3D"/>
            </a:solidFill>
          </p:spPr>
        </p:sp>
        <p:sp>
          <p:nvSpPr>
            <p:cNvPr id="13" name="TextBox 13"/>
            <p:cNvSpPr txBox="1"/>
            <p:nvPr/>
          </p:nvSpPr>
          <p:spPr>
            <a:xfrm>
              <a:off x="0" y="-57150"/>
              <a:ext cx="715609" cy="263387"/>
            </a:xfrm>
            <a:prstGeom prst="rect">
              <a:avLst/>
            </a:prstGeom>
          </p:spPr>
          <p:txBody>
            <a:bodyPr lIns="50800" tIns="50800" rIns="50800" bIns="50800" rtlCol="0" anchor="ctr"/>
            <a:lstStyle/>
            <a:p>
              <a:pPr algn="ctr">
                <a:lnSpc>
                  <a:spcPts val="3220"/>
                </a:lnSpc>
                <a:spcBef>
                  <a:spcPct val="0"/>
                </a:spcBef>
              </a:pPr>
              <a:r>
                <a:rPr lang="en-US" sz="2300" spc="9">
                  <a:solidFill>
                    <a:srgbClr val="FFFFFF"/>
                  </a:solidFill>
                  <a:latin typeface="Helvetica World"/>
                  <a:ea typeface="Helvetica World"/>
                  <a:cs typeface="Helvetica World"/>
                  <a:sym typeface="Helvetica World"/>
                </a:rPr>
                <a:t>switch ON/OFF</a:t>
              </a:r>
            </a:p>
          </p:txBody>
        </p:sp>
      </p:grpSp>
      <p:sp>
        <p:nvSpPr>
          <p:cNvPr id="14" name="Freeform 14"/>
          <p:cNvSpPr/>
          <p:nvPr/>
        </p:nvSpPr>
        <p:spPr>
          <a:xfrm>
            <a:off x="3156080" y="4880318"/>
            <a:ext cx="2631816" cy="526363"/>
          </a:xfrm>
          <a:custGeom>
            <a:avLst/>
            <a:gdLst/>
            <a:ahLst/>
            <a:cxnLst/>
            <a:rect l="l" t="t" r="r" b="b"/>
            <a:pathLst>
              <a:path w="2631816" h="526363">
                <a:moveTo>
                  <a:pt x="0" y="0"/>
                </a:moveTo>
                <a:lnTo>
                  <a:pt x="2631815" y="0"/>
                </a:lnTo>
                <a:lnTo>
                  <a:pt x="2631815" y="526364"/>
                </a:lnTo>
                <a:lnTo>
                  <a:pt x="0" y="5263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1520939" y="4880318"/>
            <a:ext cx="1650347" cy="2600833"/>
          </a:xfrm>
          <a:custGeom>
            <a:avLst/>
            <a:gdLst/>
            <a:ahLst/>
            <a:cxnLst/>
            <a:rect l="l" t="t" r="r" b="b"/>
            <a:pathLst>
              <a:path w="1650347" h="2600833">
                <a:moveTo>
                  <a:pt x="0" y="0"/>
                </a:moveTo>
                <a:lnTo>
                  <a:pt x="1650347" y="0"/>
                </a:lnTo>
                <a:lnTo>
                  <a:pt x="1650347" y="2600834"/>
                </a:lnTo>
                <a:lnTo>
                  <a:pt x="0" y="26008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693490" y="1562762"/>
            <a:ext cx="1654897" cy="1654897"/>
          </a:xfrm>
          <a:custGeom>
            <a:avLst/>
            <a:gdLst/>
            <a:ahLst/>
            <a:cxnLst/>
            <a:rect l="l" t="t" r="r" b="b"/>
            <a:pathLst>
              <a:path w="1654897" h="1654897">
                <a:moveTo>
                  <a:pt x="0" y="0"/>
                </a:moveTo>
                <a:lnTo>
                  <a:pt x="1654897" y="0"/>
                </a:lnTo>
                <a:lnTo>
                  <a:pt x="1654897" y="1654896"/>
                </a:lnTo>
                <a:lnTo>
                  <a:pt x="0" y="16548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AutoShape 17"/>
          <p:cNvSpPr/>
          <p:nvPr/>
        </p:nvSpPr>
        <p:spPr>
          <a:xfrm flipH="1">
            <a:off x="8653285" y="5143500"/>
            <a:ext cx="767732" cy="0"/>
          </a:xfrm>
          <a:prstGeom prst="line">
            <a:avLst/>
          </a:prstGeom>
          <a:ln w="76200" cap="flat">
            <a:solidFill>
              <a:srgbClr val="333333"/>
            </a:solidFill>
            <a:prstDash val="solid"/>
            <a:headEnd type="none" w="sm" len="sm"/>
            <a:tailEnd type="arrow" w="med" len="sm"/>
          </a:ln>
        </p:spPr>
      </p:sp>
      <p:sp>
        <p:nvSpPr>
          <p:cNvPr id="18" name="Freeform 18"/>
          <p:cNvSpPr/>
          <p:nvPr/>
        </p:nvSpPr>
        <p:spPr>
          <a:xfrm>
            <a:off x="15162520" y="6939457"/>
            <a:ext cx="618777" cy="837169"/>
          </a:xfrm>
          <a:custGeom>
            <a:avLst/>
            <a:gdLst/>
            <a:ahLst/>
            <a:cxnLst/>
            <a:rect l="l" t="t" r="r" b="b"/>
            <a:pathLst>
              <a:path w="618777" h="837169">
                <a:moveTo>
                  <a:pt x="0" y="0"/>
                </a:moveTo>
                <a:lnTo>
                  <a:pt x="618777" y="0"/>
                </a:lnTo>
                <a:lnTo>
                  <a:pt x="618777" y="837169"/>
                </a:lnTo>
                <a:lnTo>
                  <a:pt x="0" y="837169"/>
                </a:lnTo>
                <a:lnTo>
                  <a:pt x="0" y="0"/>
                </a:lnTo>
                <a:close/>
              </a:path>
            </a:pathLst>
          </a:custGeom>
          <a:blipFill>
            <a:blip r:embed="rId14"/>
            <a:stretch>
              <a:fillRect/>
            </a:stretch>
          </a:blipFill>
        </p:spPr>
      </p:sp>
      <p:sp>
        <p:nvSpPr>
          <p:cNvPr id="19" name="TextBox 19"/>
          <p:cNvSpPr txBox="1"/>
          <p:nvPr/>
        </p:nvSpPr>
        <p:spPr>
          <a:xfrm>
            <a:off x="9397779" y="9210675"/>
            <a:ext cx="3362984" cy="414984"/>
          </a:xfrm>
          <a:prstGeom prst="rect">
            <a:avLst/>
          </a:prstGeom>
        </p:spPr>
        <p:txBody>
          <a:bodyPr lIns="0" tIns="0" rIns="0" bIns="0" rtlCol="0" anchor="t">
            <a:spAutoFit/>
          </a:bodyPr>
          <a:lstStyle/>
          <a:p>
            <a:pPr algn="ctr">
              <a:lnSpc>
                <a:spcPts val="3376"/>
              </a:lnSpc>
              <a:spcBef>
                <a:spcPct val="0"/>
              </a:spcBef>
            </a:pPr>
            <a:r>
              <a:rPr lang="en-US" sz="2412" spc="9">
                <a:solidFill>
                  <a:srgbClr val="3D3D3D"/>
                </a:solidFill>
                <a:latin typeface="Helvetica World"/>
                <a:ea typeface="Helvetica World"/>
                <a:cs typeface="Helvetica World"/>
                <a:sym typeface="Helvetica World"/>
              </a:rPr>
              <a:t>Data sent via WiFi</a:t>
            </a:r>
          </a:p>
        </p:txBody>
      </p:sp>
      <p:sp>
        <p:nvSpPr>
          <p:cNvPr id="20" name="TextBox 20"/>
          <p:cNvSpPr txBox="1"/>
          <p:nvPr/>
        </p:nvSpPr>
        <p:spPr>
          <a:xfrm>
            <a:off x="3171286" y="9210675"/>
            <a:ext cx="5905576" cy="414984"/>
          </a:xfrm>
          <a:prstGeom prst="rect">
            <a:avLst/>
          </a:prstGeom>
        </p:spPr>
        <p:txBody>
          <a:bodyPr lIns="0" tIns="0" rIns="0" bIns="0" rtlCol="0" anchor="t">
            <a:spAutoFit/>
          </a:bodyPr>
          <a:lstStyle/>
          <a:p>
            <a:pPr algn="ctr">
              <a:lnSpc>
                <a:spcPts val="3376"/>
              </a:lnSpc>
              <a:spcBef>
                <a:spcPct val="0"/>
              </a:spcBef>
            </a:pPr>
            <a:r>
              <a:rPr lang="en-US" sz="2412" spc="9">
                <a:solidFill>
                  <a:srgbClr val="3D3D3D"/>
                </a:solidFill>
                <a:latin typeface="Helvetica World"/>
                <a:ea typeface="Helvetica World"/>
                <a:cs typeface="Helvetica World"/>
                <a:sym typeface="Helvetica World"/>
              </a:rPr>
              <a:t>Google Sheets for billing &amp; usage tracking</a:t>
            </a:r>
          </a:p>
        </p:txBody>
      </p:sp>
      <p:sp>
        <p:nvSpPr>
          <p:cNvPr id="21" name="TextBox 21"/>
          <p:cNvSpPr txBox="1"/>
          <p:nvPr/>
        </p:nvSpPr>
        <p:spPr>
          <a:xfrm>
            <a:off x="14534042" y="4945216"/>
            <a:ext cx="3613814" cy="348944"/>
          </a:xfrm>
          <a:prstGeom prst="rect">
            <a:avLst/>
          </a:prstGeom>
        </p:spPr>
        <p:txBody>
          <a:bodyPr lIns="0" tIns="0" rIns="0" bIns="0" rtlCol="0" anchor="t">
            <a:spAutoFit/>
          </a:bodyPr>
          <a:lstStyle/>
          <a:p>
            <a:pPr algn="ctr">
              <a:lnSpc>
                <a:spcPts val="2816"/>
              </a:lnSpc>
              <a:spcBef>
                <a:spcPct val="0"/>
              </a:spcBef>
            </a:pPr>
            <a:r>
              <a:rPr lang="en-US" sz="2012" spc="8">
                <a:solidFill>
                  <a:srgbClr val="3D3D3D"/>
                </a:solidFill>
                <a:latin typeface="Helvetica World"/>
                <a:ea typeface="Helvetica World"/>
                <a:cs typeface="Helvetica World"/>
                <a:sym typeface="Helvetica World"/>
              </a:rPr>
              <a:t>Relay Module (1 Channel 5V)</a:t>
            </a:r>
          </a:p>
        </p:txBody>
      </p:sp>
      <p:sp>
        <p:nvSpPr>
          <p:cNvPr id="22" name="TextBox 22"/>
          <p:cNvSpPr txBox="1"/>
          <p:nvPr/>
        </p:nvSpPr>
        <p:spPr>
          <a:xfrm>
            <a:off x="14773533" y="6408044"/>
            <a:ext cx="3134831" cy="701369"/>
          </a:xfrm>
          <a:prstGeom prst="rect">
            <a:avLst/>
          </a:prstGeom>
        </p:spPr>
        <p:txBody>
          <a:bodyPr lIns="0" tIns="0" rIns="0" bIns="0" rtlCol="0" anchor="t">
            <a:spAutoFit/>
          </a:bodyPr>
          <a:lstStyle/>
          <a:p>
            <a:pPr algn="ctr">
              <a:lnSpc>
                <a:spcPts val="2816"/>
              </a:lnSpc>
            </a:pPr>
            <a:r>
              <a:rPr lang="en-US" sz="2012" spc="8">
                <a:solidFill>
                  <a:srgbClr val="3D3D3D"/>
                </a:solidFill>
                <a:latin typeface="Helvetica World"/>
                <a:ea typeface="Helvetica World"/>
                <a:cs typeface="Helvetica World"/>
                <a:sym typeface="Helvetica World"/>
              </a:rPr>
              <a:t>Power Supply </a:t>
            </a:r>
          </a:p>
          <a:p>
            <a:pPr algn="ctr">
              <a:lnSpc>
                <a:spcPts val="2816"/>
              </a:lnSpc>
              <a:spcBef>
                <a:spcPct val="0"/>
              </a:spcBef>
            </a:pPr>
            <a:r>
              <a:rPr lang="en-US" sz="2012" spc="8">
                <a:solidFill>
                  <a:srgbClr val="3D3D3D"/>
                </a:solidFill>
                <a:latin typeface="Helvetica World"/>
                <a:ea typeface="Helvetica World"/>
                <a:cs typeface="Helvetica World"/>
                <a:sym typeface="Helvetica World"/>
              </a:rPr>
              <a:t>(MP1584 Buck Converter)</a:t>
            </a:r>
          </a:p>
        </p:txBody>
      </p:sp>
      <p:sp>
        <p:nvSpPr>
          <p:cNvPr id="23" name="TextBox 23"/>
          <p:cNvSpPr txBox="1"/>
          <p:nvPr/>
        </p:nvSpPr>
        <p:spPr>
          <a:xfrm>
            <a:off x="14674186" y="2968871"/>
            <a:ext cx="2214222" cy="1053794"/>
          </a:xfrm>
          <a:prstGeom prst="rect">
            <a:avLst/>
          </a:prstGeom>
        </p:spPr>
        <p:txBody>
          <a:bodyPr lIns="0" tIns="0" rIns="0" bIns="0" rtlCol="0" anchor="t">
            <a:spAutoFit/>
          </a:bodyPr>
          <a:lstStyle/>
          <a:p>
            <a:pPr algn="ctr">
              <a:lnSpc>
                <a:spcPts val="2816"/>
              </a:lnSpc>
            </a:pPr>
            <a:r>
              <a:rPr lang="en-US" sz="2012" spc="8">
                <a:solidFill>
                  <a:srgbClr val="3D3D3D"/>
                </a:solidFill>
                <a:latin typeface="Helvetica World"/>
                <a:ea typeface="Helvetica World"/>
                <a:cs typeface="Helvetica World"/>
                <a:sym typeface="Helvetica World"/>
              </a:rPr>
              <a:t>16x2 LCD Display +</a:t>
            </a:r>
          </a:p>
          <a:p>
            <a:pPr algn="ctr">
              <a:lnSpc>
                <a:spcPts val="2816"/>
              </a:lnSpc>
              <a:spcBef>
                <a:spcPct val="0"/>
              </a:spcBef>
            </a:pPr>
            <a:r>
              <a:rPr lang="en-US" sz="2012" spc="8">
                <a:solidFill>
                  <a:srgbClr val="3D3D3D"/>
                </a:solidFill>
                <a:latin typeface="Helvetica World"/>
                <a:ea typeface="Helvetica World"/>
                <a:cs typeface="Helvetica World"/>
                <a:sym typeface="Helvetica World"/>
              </a:rPr>
              <a:t> I2C LCD Driver</a:t>
            </a:r>
          </a:p>
        </p:txBody>
      </p:sp>
      <p:grpSp>
        <p:nvGrpSpPr>
          <p:cNvPr id="24" name="Group 24"/>
          <p:cNvGrpSpPr/>
          <p:nvPr/>
        </p:nvGrpSpPr>
        <p:grpSpPr>
          <a:xfrm>
            <a:off x="13503223" y="9258300"/>
            <a:ext cx="2061637" cy="886508"/>
            <a:chOff x="0" y="0"/>
            <a:chExt cx="528177" cy="227117"/>
          </a:xfrm>
        </p:grpSpPr>
        <p:sp>
          <p:nvSpPr>
            <p:cNvPr id="25" name="Freeform 25"/>
            <p:cNvSpPr/>
            <p:nvPr/>
          </p:nvSpPr>
          <p:spPr>
            <a:xfrm>
              <a:off x="0" y="0"/>
              <a:ext cx="528177" cy="227117"/>
            </a:xfrm>
            <a:custGeom>
              <a:avLst/>
              <a:gdLst/>
              <a:ahLst/>
              <a:cxnLst/>
              <a:rect l="l" t="t" r="r" b="b"/>
              <a:pathLst>
                <a:path w="528177" h="227117">
                  <a:moveTo>
                    <a:pt x="113558" y="0"/>
                  </a:moveTo>
                  <a:lnTo>
                    <a:pt x="414618" y="0"/>
                  </a:lnTo>
                  <a:cubicBezTo>
                    <a:pt x="477335" y="0"/>
                    <a:pt x="528177" y="50842"/>
                    <a:pt x="528177" y="113558"/>
                  </a:cubicBezTo>
                  <a:lnTo>
                    <a:pt x="528177" y="113558"/>
                  </a:lnTo>
                  <a:cubicBezTo>
                    <a:pt x="528177" y="143676"/>
                    <a:pt x="516213" y="172560"/>
                    <a:pt x="494916" y="193856"/>
                  </a:cubicBezTo>
                  <a:cubicBezTo>
                    <a:pt x="473620" y="215153"/>
                    <a:pt x="444736" y="227117"/>
                    <a:pt x="414618" y="227117"/>
                  </a:cubicBezTo>
                  <a:lnTo>
                    <a:pt x="113558" y="227117"/>
                  </a:lnTo>
                  <a:cubicBezTo>
                    <a:pt x="83441" y="227117"/>
                    <a:pt x="54557" y="215153"/>
                    <a:pt x="33261" y="193856"/>
                  </a:cubicBezTo>
                  <a:cubicBezTo>
                    <a:pt x="11964" y="172560"/>
                    <a:pt x="0" y="143676"/>
                    <a:pt x="0" y="113558"/>
                  </a:cubicBezTo>
                  <a:lnTo>
                    <a:pt x="0" y="113558"/>
                  </a:lnTo>
                  <a:cubicBezTo>
                    <a:pt x="0" y="83441"/>
                    <a:pt x="11964" y="54557"/>
                    <a:pt x="33261" y="33261"/>
                  </a:cubicBezTo>
                  <a:cubicBezTo>
                    <a:pt x="54557" y="11964"/>
                    <a:pt x="83441" y="0"/>
                    <a:pt x="113558" y="0"/>
                  </a:cubicBezTo>
                  <a:close/>
                </a:path>
              </a:pathLst>
            </a:custGeom>
            <a:solidFill>
              <a:srgbClr val="3D3D3D"/>
            </a:solidFill>
          </p:spPr>
        </p:sp>
        <p:sp>
          <p:nvSpPr>
            <p:cNvPr id="26" name="TextBox 26"/>
            <p:cNvSpPr txBox="1"/>
            <p:nvPr/>
          </p:nvSpPr>
          <p:spPr>
            <a:xfrm>
              <a:off x="0" y="-47625"/>
              <a:ext cx="528177" cy="274742"/>
            </a:xfrm>
            <a:prstGeom prst="rect">
              <a:avLst/>
            </a:prstGeom>
          </p:spPr>
          <p:txBody>
            <a:bodyPr lIns="50800" tIns="50800" rIns="50800" bIns="50800" rtlCol="0" anchor="ctr"/>
            <a:lstStyle/>
            <a:p>
              <a:pPr algn="ctr">
                <a:lnSpc>
                  <a:spcPts val="2660"/>
                </a:lnSpc>
                <a:spcBef>
                  <a:spcPct val="0"/>
                </a:spcBef>
              </a:pPr>
              <a:r>
                <a:rPr lang="en-US" sz="1900" spc="7">
                  <a:solidFill>
                    <a:srgbClr val="FFFFFF"/>
                  </a:solidFill>
                  <a:latin typeface="Helvetica World"/>
                  <a:ea typeface="Helvetica World"/>
                  <a:cs typeface="Helvetica World"/>
                  <a:sym typeface="Helvetica World"/>
                </a:rPr>
                <a:t>Power Switch (manual ON/OFF)</a:t>
              </a:r>
            </a:p>
          </p:txBody>
        </p:sp>
      </p:grpSp>
      <p:sp>
        <p:nvSpPr>
          <p:cNvPr id="27" name="AutoShape 27"/>
          <p:cNvSpPr/>
          <p:nvPr/>
        </p:nvSpPr>
        <p:spPr>
          <a:xfrm flipH="1">
            <a:off x="7233425" y="8554930"/>
            <a:ext cx="2494190" cy="0"/>
          </a:xfrm>
          <a:prstGeom prst="line">
            <a:avLst/>
          </a:prstGeom>
          <a:ln w="76200" cap="flat">
            <a:solidFill>
              <a:srgbClr val="333333"/>
            </a:solidFill>
            <a:prstDash val="solid"/>
            <a:headEnd type="none" w="sm" len="sm"/>
            <a:tailEnd type="arrow" w="med" len="sm"/>
          </a:ln>
        </p:spPr>
      </p:sp>
      <p:sp>
        <p:nvSpPr>
          <p:cNvPr id="28" name="TextBox 28"/>
          <p:cNvSpPr txBox="1"/>
          <p:nvPr/>
        </p:nvSpPr>
        <p:spPr>
          <a:xfrm>
            <a:off x="0" y="7534107"/>
            <a:ext cx="4719524" cy="414984"/>
          </a:xfrm>
          <a:prstGeom prst="rect">
            <a:avLst/>
          </a:prstGeom>
        </p:spPr>
        <p:txBody>
          <a:bodyPr lIns="0" tIns="0" rIns="0" bIns="0" rtlCol="0" anchor="t">
            <a:spAutoFit/>
          </a:bodyPr>
          <a:lstStyle/>
          <a:p>
            <a:pPr algn="ctr">
              <a:lnSpc>
                <a:spcPts val="3376"/>
              </a:lnSpc>
              <a:spcBef>
                <a:spcPct val="0"/>
              </a:spcBef>
            </a:pPr>
            <a:r>
              <a:rPr lang="en-US" sz="2412" spc="9">
                <a:solidFill>
                  <a:srgbClr val="3D3D3D"/>
                </a:solidFill>
                <a:latin typeface="Helvetica World"/>
                <a:ea typeface="Helvetica World"/>
                <a:cs typeface="Helvetica World"/>
                <a:sym typeface="Helvetica World"/>
              </a:rPr>
              <a:t>Water Pipe → Water Outlet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3D3D"/>
        </a:solidFill>
        <a:effectLst/>
      </p:bgPr>
    </p:bg>
    <p:spTree>
      <p:nvGrpSpPr>
        <p:cNvPr id="1" name=""/>
        <p:cNvGrpSpPr/>
        <p:nvPr/>
      </p:nvGrpSpPr>
      <p:grpSpPr>
        <a:xfrm>
          <a:off x="0" y="0"/>
          <a:ext cx="0" cy="0"/>
          <a:chOff x="0" y="0"/>
          <a:chExt cx="0" cy="0"/>
        </a:xfrm>
      </p:grpSpPr>
      <p:sp>
        <p:nvSpPr>
          <p:cNvPr id="2" name="Freeform 2"/>
          <p:cNvSpPr/>
          <p:nvPr/>
        </p:nvSpPr>
        <p:spPr>
          <a:xfrm>
            <a:off x="-1484392" y="-1473664"/>
            <a:ext cx="11443817" cy="11443817"/>
          </a:xfrm>
          <a:custGeom>
            <a:avLst/>
            <a:gdLst/>
            <a:ahLst/>
            <a:cxnLst/>
            <a:rect l="l" t="t" r="r" b="b"/>
            <a:pathLst>
              <a:path w="11443817" h="11443817">
                <a:moveTo>
                  <a:pt x="0" y="0"/>
                </a:moveTo>
                <a:lnTo>
                  <a:pt x="11443818" y="0"/>
                </a:lnTo>
                <a:lnTo>
                  <a:pt x="11443818" y="11443817"/>
                </a:lnTo>
                <a:lnTo>
                  <a:pt x="0" y="11443817"/>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4636804" y="-473421"/>
            <a:ext cx="11443817" cy="11443817"/>
          </a:xfrm>
          <a:custGeom>
            <a:avLst/>
            <a:gdLst/>
            <a:ahLst/>
            <a:cxnLst/>
            <a:rect l="l" t="t" r="r" b="b"/>
            <a:pathLst>
              <a:path w="11443817" h="11443817">
                <a:moveTo>
                  <a:pt x="0" y="0"/>
                </a:moveTo>
                <a:lnTo>
                  <a:pt x="11443817" y="0"/>
                </a:lnTo>
                <a:lnTo>
                  <a:pt x="11443817" y="11443817"/>
                </a:lnTo>
                <a:lnTo>
                  <a:pt x="0" y="11443817"/>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4" name="Freeform 4"/>
          <p:cNvSpPr/>
          <p:nvPr/>
        </p:nvSpPr>
        <p:spPr>
          <a:xfrm rot="-8743228">
            <a:off x="15503602" y="-2638181"/>
            <a:ext cx="7373888" cy="6247694"/>
          </a:xfrm>
          <a:custGeom>
            <a:avLst/>
            <a:gdLst/>
            <a:ahLst/>
            <a:cxnLst/>
            <a:rect l="l" t="t" r="r" b="b"/>
            <a:pathLst>
              <a:path w="7373888" h="6247694">
                <a:moveTo>
                  <a:pt x="0" y="0"/>
                </a:moveTo>
                <a:lnTo>
                  <a:pt x="7373888" y="0"/>
                </a:lnTo>
                <a:lnTo>
                  <a:pt x="7373888" y="6247694"/>
                </a:lnTo>
                <a:lnTo>
                  <a:pt x="0" y="6247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38582" y="856677"/>
            <a:ext cx="12000141" cy="2489199"/>
          </a:xfrm>
          <a:prstGeom prst="rect">
            <a:avLst/>
          </a:prstGeom>
        </p:spPr>
        <p:txBody>
          <a:bodyPr lIns="0" tIns="0" rIns="0" bIns="0" rtlCol="0" anchor="t">
            <a:spAutoFit/>
          </a:bodyPr>
          <a:lstStyle/>
          <a:p>
            <a:pPr algn="l">
              <a:lnSpc>
                <a:spcPts val="9499"/>
              </a:lnSpc>
            </a:pPr>
            <a:r>
              <a:rPr lang="en-US" sz="9999" spc="-289">
                <a:solidFill>
                  <a:srgbClr val="FFFFFF"/>
                </a:solidFill>
                <a:latin typeface="Kooperativ"/>
                <a:ea typeface="Kooperativ"/>
                <a:cs typeface="Kooperativ"/>
                <a:sym typeface="Kooperativ"/>
              </a:rPr>
              <a:t>Background Study / Gap Analysis</a:t>
            </a:r>
          </a:p>
        </p:txBody>
      </p:sp>
      <p:sp>
        <p:nvSpPr>
          <p:cNvPr id="6" name="Freeform 6"/>
          <p:cNvSpPr/>
          <p:nvPr/>
        </p:nvSpPr>
        <p:spPr>
          <a:xfrm rot="520773">
            <a:off x="16040317" y="4817193"/>
            <a:ext cx="652613" cy="652613"/>
          </a:xfrm>
          <a:custGeom>
            <a:avLst/>
            <a:gdLst/>
            <a:ahLst/>
            <a:cxnLst/>
            <a:rect l="l" t="t" r="r" b="b"/>
            <a:pathLst>
              <a:path w="652613" h="652613">
                <a:moveTo>
                  <a:pt x="0" y="0"/>
                </a:moveTo>
                <a:lnTo>
                  <a:pt x="652613" y="0"/>
                </a:lnTo>
                <a:lnTo>
                  <a:pt x="652613" y="652614"/>
                </a:lnTo>
                <a:lnTo>
                  <a:pt x="0" y="65261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TextBox 7"/>
          <p:cNvSpPr txBox="1"/>
          <p:nvPr/>
        </p:nvSpPr>
        <p:spPr>
          <a:xfrm>
            <a:off x="16184028" y="498475"/>
            <a:ext cx="1657237" cy="1289049"/>
          </a:xfrm>
          <a:prstGeom prst="rect">
            <a:avLst/>
          </a:prstGeom>
        </p:spPr>
        <p:txBody>
          <a:bodyPr lIns="0" tIns="0" rIns="0" bIns="0" rtlCol="0" anchor="t">
            <a:spAutoFit/>
          </a:bodyPr>
          <a:lstStyle/>
          <a:p>
            <a:pPr algn="ctr">
              <a:lnSpc>
                <a:spcPts val="9499"/>
              </a:lnSpc>
            </a:pPr>
            <a:r>
              <a:rPr lang="en-US" sz="9999" spc="-289">
                <a:solidFill>
                  <a:srgbClr val="FFFFFF"/>
                </a:solidFill>
                <a:latin typeface="Kooperativ"/>
                <a:ea typeface="Kooperativ"/>
                <a:cs typeface="Kooperativ"/>
                <a:sym typeface="Kooperativ"/>
              </a:rPr>
              <a:t>05</a:t>
            </a:r>
          </a:p>
        </p:txBody>
      </p:sp>
      <p:grpSp>
        <p:nvGrpSpPr>
          <p:cNvPr id="8" name="Group 8"/>
          <p:cNvGrpSpPr/>
          <p:nvPr/>
        </p:nvGrpSpPr>
        <p:grpSpPr>
          <a:xfrm>
            <a:off x="338582" y="3506906"/>
            <a:ext cx="8492287" cy="2226517"/>
            <a:chOff x="0" y="0"/>
            <a:chExt cx="7835202" cy="2054242"/>
          </a:xfrm>
        </p:grpSpPr>
        <p:sp>
          <p:nvSpPr>
            <p:cNvPr id="9" name="Freeform 9"/>
            <p:cNvSpPr/>
            <p:nvPr/>
          </p:nvSpPr>
          <p:spPr>
            <a:xfrm>
              <a:off x="0" y="0"/>
              <a:ext cx="7835202" cy="2054241"/>
            </a:xfrm>
            <a:custGeom>
              <a:avLst/>
              <a:gdLst/>
              <a:ahLst/>
              <a:cxnLst/>
              <a:rect l="l" t="t" r="r" b="b"/>
              <a:pathLst>
                <a:path w="7835202" h="2054241">
                  <a:moveTo>
                    <a:pt x="31907" y="0"/>
                  </a:moveTo>
                  <a:lnTo>
                    <a:pt x="7803295" y="0"/>
                  </a:lnTo>
                  <a:cubicBezTo>
                    <a:pt x="7811757" y="0"/>
                    <a:pt x="7819873" y="3362"/>
                    <a:pt x="7825857" y="9345"/>
                  </a:cubicBezTo>
                  <a:cubicBezTo>
                    <a:pt x="7831841" y="15329"/>
                    <a:pt x="7835202" y="23445"/>
                    <a:pt x="7835202" y="31907"/>
                  </a:cubicBezTo>
                  <a:lnTo>
                    <a:pt x="7835202" y="2022334"/>
                  </a:lnTo>
                  <a:cubicBezTo>
                    <a:pt x="7835202" y="2030796"/>
                    <a:pt x="7831841" y="2038912"/>
                    <a:pt x="7825857" y="2044896"/>
                  </a:cubicBezTo>
                  <a:cubicBezTo>
                    <a:pt x="7819873" y="2050880"/>
                    <a:pt x="7811757" y="2054241"/>
                    <a:pt x="7803295" y="2054241"/>
                  </a:cubicBezTo>
                  <a:lnTo>
                    <a:pt x="31907" y="2054241"/>
                  </a:lnTo>
                  <a:cubicBezTo>
                    <a:pt x="23445" y="2054241"/>
                    <a:pt x="15329" y="2050880"/>
                    <a:pt x="9345" y="2044896"/>
                  </a:cubicBezTo>
                  <a:cubicBezTo>
                    <a:pt x="3362" y="2038912"/>
                    <a:pt x="0" y="2030796"/>
                    <a:pt x="0" y="2022334"/>
                  </a:cubicBezTo>
                  <a:lnTo>
                    <a:pt x="0" y="31907"/>
                  </a:lnTo>
                  <a:cubicBezTo>
                    <a:pt x="0" y="23445"/>
                    <a:pt x="3362" y="15329"/>
                    <a:pt x="9345" y="9345"/>
                  </a:cubicBezTo>
                  <a:cubicBezTo>
                    <a:pt x="15329" y="3362"/>
                    <a:pt x="23445" y="0"/>
                    <a:pt x="31907" y="0"/>
                  </a:cubicBezTo>
                  <a:close/>
                </a:path>
              </a:pathLst>
            </a:custGeom>
            <a:solidFill>
              <a:srgbClr val="FFFFFF"/>
            </a:solidFill>
          </p:spPr>
        </p:sp>
        <p:sp>
          <p:nvSpPr>
            <p:cNvPr id="10" name="TextBox 10"/>
            <p:cNvSpPr txBox="1"/>
            <p:nvPr/>
          </p:nvSpPr>
          <p:spPr>
            <a:xfrm>
              <a:off x="0" y="-47625"/>
              <a:ext cx="7835202" cy="2101867"/>
            </a:xfrm>
            <a:prstGeom prst="rect">
              <a:avLst/>
            </a:prstGeom>
          </p:spPr>
          <p:txBody>
            <a:bodyPr lIns="14501" tIns="14501" rIns="14501" bIns="14501" rtlCol="0" anchor="ctr"/>
            <a:lstStyle/>
            <a:p>
              <a:pPr algn="ctr">
                <a:lnSpc>
                  <a:spcPts val="2659"/>
                </a:lnSpc>
              </a:pPr>
              <a:r>
                <a:rPr lang="en-US" sz="1899" b="1" spc="7">
                  <a:solidFill>
                    <a:srgbClr val="3D3D3D"/>
                  </a:solidFill>
                  <a:latin typeface="Helvetica World Bold"/>
                  <a:ea typeface="Helvetica World Bold"/>
                  <a:cs typeface="Helvetica World Bold"/>
                  <a:sym typeface="Helvetica World Bold"/>
                </a:rPr>
                <a:t>[1] Instructables – Water Dispenser IoT Project</a:t>
              </a:r>
            </a:p>
            <a:p>
              <a:pPr algn="ctr">
                <a:lnSpc>
                  <a:spcPts val="2659"/>
                </a:lnSpc>
              </a:pPr>
              <a:r>
                <a:rPr lang="en-US" sz="1899" spc="7">
                  <a:solidFill>
                    <a:srgbClr val="3D3D3D"/>
                  </a:solidFill>
                  <a:latin typeface="Helvetica World"/>
                  <a:ea typeface="Helvetica World"/>
                  <a:cs typeface="Helvetica World"/>
                  <a:sym typeface="Helvetica World"/>
                </a:rPr>
                <a:t> • Components: ESP8266, RFID Module, Relay, LCD, Pump</a:t>
              </a:r>
            </a:p>
            <a:p>
              <a:pPr algn="ctr">
                <a:lnSpc>
                  <a:spcPts val="2659"/>
                </a:lnSpc>
              </a:pPr>
              <a:r>
                <a:rPr lang="en-US" sz="1899" spc="7">
                  <a:solidFill>
                    <a:srgbClr val="3D3D3D"/>
                  </a:solidFill>
                  <a:latin typeface="Helvetica World"/>
                  <a:ea typeface="Helvetica World"/>
                  <a:cs typeface="Helvetica World"/>
                  <a:sym typeface="Helvetica World"/>
                </a:rPr>
                <a:t> • Functionality: RFID triggers pump, shows status on LCD, logs via Blynk</a:t>
              </a:r>
            </a:p>
            <a:p>
              <a:pPr algn="ctr">
                <a:lnSpc>
                  <a:spcPts val="2659"/>
                </a:lnSpc>
              </a:pPr>
              <a:r>
                <a:rPr lang="en-US" sz="1899" spc="7">
                  <a:solidFill>
                    <a:srgbClr val="3D3D3D"/>
                  </a:solidFill>
                  <a:latin typeface="Helvetica World"/>
                  <a:ea typeface="Helvetica World"/>
                  <a:cs typeface="Helvetica World"/>
                  <a:sym typeface="Helvetica World"/>
                </a:rPr>
                <a:t> • Specialty: DIY-friendly, easy Wi-Fi setup, basic IoT structure</a:t>
              </a:r>
            </a:p>
            <a:p>
              <a:pPr algn="ctr">
                <a:lnSpc>
                  <a:spcPts val="2659"/>
                </a:lnSpc>
              </a:pPr>
              <a:r>
                <a:rPr lang="en-US" sz="1899" spc="7">
                  <a:solidFill>
                    <a:srgbClr val="3D3D3D"/>
                  </a:solidFill>
                  <a:latin typeface="Helvetica World"/>
                  <a:ea typeface="Helvetica World"/>
                  <a:cs typeface="Helvetica World"/>
                  <a:sym typeface="Helvetica World"/>
                </a:rPr>
                <a:t> • </a:t>
              </a:r>
              <a:r>
                <a:rPr lang="en-US" sz="1899" b="1" spc="7">
                  <a:solidFill>
                    <a:srgbClr val="3D3D3D"/>
                  </a:solidFill>
                  <a:latin typeface="Helvetica World Bold"/>
                  <a:ea typeface="Helvetica World Bold"/>
                  <a:cs typeface="Helvetica World Bold"/>
                  <a:sym typeface="Helvetica World Bold"/>
                </a:rPr>
                <a:t>Gap: </a:t>
              </a:r>
              <a:r>
                <a:rPr lang="en-US" sz="1899" spc="7">
                  <a:solidFill>
                    <a:srgbClr val="3D3D3D"/>
                  </a:solidFill>
                  <a:latin typeface="Helvetica World"/>
                  <a:ea typeface="Helvetica World"/>
                  <a:cs typeface="Helvetica World"/>
                  <a:sym typeface="Helvetica World"/>
                </a:rPr>
                <a:t>No real-time billing or Google Sheets logging; lacks secure ID validation and large-scale tracking</a:t>
              </a:r>
            </a:p>
          </p:txBody>
        </p:sp>
      </p:grpSp>
      <p:grpSp>
        <p:nvGrpSpPr>
          <p:cNvPr id="11" name="Group 11"/>
          <p:cNvGrpSpPr/>
          <p:nvPr/>
        </p:nvGrpSpPr>
        <p:grpSpPr>
          <a:xfrm>
            <a:off x="309311" y="6195310"/>
            <a:ext cx="8550828" cy="2226517"/>
            <a:chOff x="0" y="0"/>
            <a:chExt cx="7889214" cy="2054242"/>
          </a:xfrm>
        </p:grpSpPr>
        <p:sp>
          <p:nvSpPr>
            <p:cNvPr id="12" name="Freeform 12"/>
            <p:cNvSpPr/>
            <p:nvPr/>
          </p:nvSpPr>
          <p:spPr>
            <a:xfrm>
              <a:off x="0" y="0"/>
              <a:ext cx="7889214" cy="2054241"/>
            </a:xfrm>
            <a:custGeom>
              <a:avLst/>
              <a:gdLst/>
              <a:ahLst/>
              <a:cxnLst/>
              <a:rect l="l" t="t" r="r" b="b"/>
              <a:pathLst>
                <a:path w="7889214" h="2054241">
                  <a:moveTo>
                    <a:pt x="31689" y="0"/>
                  </a:moveTo>
                  <a:lnTo>
                    <a:pt x="7857525" y="0"/>
                  </a:lnTo>
                  <a:cubicBezTo>
                    <a:pt x="7875026" y="0"/>
                    <a:pt x="7889214" y="14188"/>
                    <a:pt x="7889214" y="31689"/>
                  </a:cubicBezTo>
                  <a:lnTo>
                    <a:pt x="7889214" y="2022553"/>
                  </a:lnTo>
                  <a:cubicBezTo>
                    <a:pt x="7889214" y="2030957"/>
                    <a:pt x="7885875" y="2039017"/>
                    <a:pt x="7879932" y="2044960"/>
                  </a:cubicBezTo>
                  <a:cubicBezTo>
                    <a:pt x="7873989" y="2050903"/>
                    <a:pt x="7865929" y="2054241"/>
                    <a:pt x="7857525" y="2054241"/>
                  </a:cubicBezTo>
                  <a:lnTo>
                    <a:pt x="31689" y="2054241"/>
                  </a:lnTo>
                  <a:cubicBezTo>
                    <a:pt x="14188" y="2054241"/>
                    <a:pt x="0" y="2040054"/>
                    <a:pt x="0" y="2022553"/>
                  </a:cubicBezTo>
                  <a:lnTo>
                    <a:pt x="0" y="31689"/>
                  </a:lnTo>
                  <a:cubicBezTo>
                    <a:pt x="0" y="23285"/>
                    <a:pt x="3339" y="15224"/>
                    <a:pt x="9281" y="9281"/>
                  </a:cubicBezTo>
                  <a:cubicBezTo>
                    <a:pt x="15224" y="3339"/>
                    <a:pt x="23285" y="0"/>
                    <a:pt x="31689" y="0"/>
                  </a:cubicBezTo>
                  <a:close/>
                </a:path>
              </a:pathLst>
            </a:custGeom>
            <a:solidFill>
              <a:srgbClr val="FFFFFF"/>
            </a:solidFill>
          </p:spPr>
        </p:sp>
        <p:sp>
          <p:nvSpPr>
            <p:cNvPr id="13" name="TextBox 13"/>
            <p:cNvSpPr txBox="1"/>
            <p:nvPr/>
          </p:nvSpPr>
          <p:spPr>
            <a:xfrm>
              <a:off x="0" y="-47625"/>
              <a:ext cx="7889214" cy="2101867"/>
            </a:xfrm>
            <a:prstGeom prst="rect">
              <a:avLst/>
            </a:prstGeom>
          </p:spPr>
          <p:txBody>
            <a:bodyPr lIns="14501" tIns="14501" rIns="14501" bIns="14501" rtlCol="0" anchor="ctr"/>
            <a:lstStyle/>
            <a:p>
              <a:pPr algn="ctr">
                <a:lnSpc>
                  <a:spcPts val="2659"/>
                </a:lnSpc>
              </a:pPr>
              <a:r>
                <a:rPr lang="en-US" sz="1899" b="1" spc="7">
                  <a:solidFill>
                    <a:srgbClr val="3D3D3D"/>
                  </a:solidFill>
                  <a:latin typeface="Helvetica World Bold"/>
                  <a:ea typeface="Helvetica World Bold"/>
                  <a:cs typeface="Helvetica World Bold"/>
                  <a:sym typeface="Helvetica World Bold"/>
                </a:rPr>
                <a:t>[2] Smart Water ATM (MDPI, Electronics)</a:t>
              </a:r>
            </a:p>
            <a:p>
              <a:pPr algn="ctr">
                <a:lnSpc>
                  <a:spcPts val="2659"/>
                </a:lnSpc>
              </a:pPr>
              <a:r>
                <a:rPr lang="en-US" sz="1899" spc="7">
                  <a:solidFill>
                    <a:srgbClr val="3D3D3D"/>
                  </a:solidFill>
                  <a:latin typeface="Helvetica World"/>
                  <a:ea typeface="Helvetica World"/>
                  <a:cs typeface="Helvetica World"/>
                  <a:sym typeface="Helvetica World"/>
                </a:rPr>
                <a:t> • Components: Arduino Uno, RFID Reader, Flow Sensor, Relay, LCD</a:t>
              </a:r>
            </a:p>
            <a:p>
              <a:pPr algn="ctr">
                <a:lnSpc>
                  <a:spcPts val="2659"/>
                </a:lnSpc>
              </a:pPr>
              <a:r>
                <a:rPr lang="en-US" sz="1899" spc="7">
                  <a:solidFill>
                    <a:srgbClr val="3D3D3D"/>
                  </a:solidFill>
                  <a:latin typeface="Helvetica World"/>
                  <a:ea typeface="Helvetica World"/>
                  <a:cs typeface="Helvetica World"/>
                  <a:sym typeface="Helvetica World"/>
                </a:rPr>
                <a:t> • Functionality: RFID authentication, flow-based billing, LCD status</a:t>
              </a:r>
            </a:p>
            <a:p>
              <a:pPr algn="ctr">
                <a:lnSpc>
                  <a:spcPts val="2659"/>
                </a:lnSpc>
              </a:pPr>
              <a:r>
                <a:rPr lang="en-US" sz="1899" spc="7">
                  <a:solidFill>
                    <a:srgbClr val="3D3D3D"/>
                  </a:solidFill>
                  <a:latin typeface="Helvetica World"/>
                  <a:ea typeface="Helvetica World"/>
                  <a:cs typeface="Helvetica World"/>
                  <a:sym typeface="Helvetica World"/>
                </a:rPr>
                <a:t> • Specialty: Real-time billing with flow rate sensing</a:t>
              </a:r>
            </a:p>
            <a:p>
              <a:pPr algn="ctr">
                <a:lnSpc>
                  <a:spcPts val="2659"/>
                </a:lnSpc>
              </a:pPr>
              <a:r>
                <a:rPr lang="en-US" sz="1899" spc="7">
                  <a:solidFill>
                    <a:srgbClr val="3D3D3D"/>
                  </a:solidFill>
                  <a:latin typeface="Helvetica World"/>
                  <a:ea typeface="Helvetica World"/>
                  <a:cs typeface="Helvetica World"/>
                  <a:sym typeface="Helvetica World"/>
                </a:rPr>
                <a:t> • </a:t>
              </a:r>
              <a:r>
                <a:rPr lang="en-US" sz="1899" b="1" spc="7">
                  <a:solidFill>
                    <a:srgbClr val="3D3D3D"/>
                  </a:solidFill>
                  <a:latin typeface="Helvetica World Bold"/>
                  <a:ea typeface="Helvetica World Bold"/>
                  <a:cs typeface="Helvetica World Bold"/>
                  <a:sym typeface="Helvetica World Bold"/>
                </a:rPr>
                <a:t>Gap:</a:t>
              </a:r>
              <a:r>
                <a:rPr lang="en-US" sz="1899" spc="7">
                  <a:solidFill>
                    <a:srgbClr val="3D3D3D"/>
                  </a:solidFill>
                  <a:latin typeface="Helvetica World"/>
                  <a:ea typeface="Helvetica World"/>
                  <a:cs typeface="Helvetica World"/>
                  <a:sym typeface="Helvetica World"/>
                </a:rPr>
                <a:t> Does not integrate cloud storage like Google Sheets; lacks Wi-Fi automation for updates</a:t>
              </a:r>
            </a:p>
          </p:txBody>
        </p:sp>
      </p:grpSp>
      <p:grpSp>
        <p:nvGrpSpPr>
          <p:cNvPr id="14" name="Group 14"/>
          <p:cNvGrpSpPr/>
          <p:nvPr/>
        </p:nvGrpSpPr>
        <p:grpSpPr>
          <a:xfrm>
            <a:off x="9290437" y="2545171"/>
            <a:ext cx="8550828" cy="2226517"/>
            <a:chOff x="0" y="0"/>
            <a:chExt cx="7889214" cy="2054242"/>
          </a:xfrm>
        </p:grpSpPr>
        <p:sp>
          <p:nvSpPr>
            <p:cNvPr id="15" name="Freeform 15"/>
            <p:cNvSpPr/>
            <p:nvPr/>
          </p:nvSpPr>
          <p:spPr>
            <a:xfrm>
              <a:off x="0" y="0"/>
              <a:ext cx="7889214" cy="2054241"/>
            </a:xfrm>
            <a:custGeom>
              <a:avLst/>
              <a:gdLst/>
              <a:ahLst/>
              <a:cxnLst/>
              <a:rect l="l" t="t" r="r" b="b"/>
              <a:pathLst>
                <a:path w="7889214" h="2054241">
                  <a:moveTo>
                    <a:pt x="31689" y="0"/>
                  </a:moveTo>
                  <a:lnTo>
                    <a:pt x="7857525" y="0"/>
                  </a:lnTo>
                  <a:cubicBezTo>
                    <a:pt x="7875026" y="0"/>
                    <a:pt x="7889214" y="14188"/>
                    <a:pt x="7889214" y="31689"/>
                  </a:cubicBezTo>
                  <a:lnTo>
                    <a:pt x="7889214" y="2022553"/>
                  </a:lnTo>
                  <a:cubicBezTo>
                    <a:pt x="7889214" y="2030957"/>
                    <a:pt x="7885875" y="2039017"/>
                    <a:pt x="7879932" y="2044960"/>
                  </a:cubicBezTo>
                  <a:cubicBezTo>
                    <a:pt x="7873989" y="2050903"/>
                    <a:pt x="7865929" y="2054241"/>
                    <a:pt x="7857525" y="2054241"/>
                  </a:cubicBezTo>
                  <a:lnTo>
                    <a:pt x="31689" y="2054241"/>
                  </a:lnTo>
                  <a:cubicBezTo>
                    <a:pt x="14188" y="2054241"/>
                    <a:pt x="0" y="2040054"/>
                    <a:pt x="0" y="2022553"/>
                  </a:cubicBezTo>
                  <a:lnTo>
                    <a:pt x="0" y="31689"/>
                  </a:lnTo>
                  <a:cubicBezTo>
                    <a:pt x="0" y="23285"/>
                    <a:pt x="3339" y="15224"/>
                    <a:pt x="9281" y="9281"/>
                  </a:cubicBezTo>
                  <a:cubicBezTo>
                    <a:pt x="15224" y="3339"/>
                    <a:pt x="23285" y="0"/>
                    <a:pt x="31689" y="0"/>
                  </a:cubicBezTo>
                  <a:close/>
                </a:path>
              </a:pathLst>
            </a:custGeom>
            <a:solidFill>
              <a:srgbClr val="FFFFFF"/>
            </a:solidFill>
          </p:spPr>
        </p:sp>
        <p:sp>
          <p:nvSpPr>
            <p:cNvPr id="16" name="TextBox 16"/>
            <p:cNvSpPr txBox="1"/>
            <p:nvPr/>
          </p:nvSpPr>
          <p:spPr>
            <a:xfrm>
              <a:off x="0" y="-47625"/>
              <a:ext cx="7889214" cy="2101867"/>
            </a:xfrm>
            <a:prstGeom prst="rect">
              <a:avLst/>
            </a:prstGeom>
          </p:spPr>
          <p:txBody>
            <a:bodyPr lIns="14501" tIns="14501" rIns="14501" bIns="14501" rtlCol="0" anchor="ctr"/>
            <a:lstStyle/>
            <a:p>
              <a:pPr algn="ctr">
                <a:lnSpc>
                  <a:spcPts val="2659"/>
                </a:lnSpc>
              </a:pPr>
              <a:r>
                <a:rPr lang="en-US" sz="1899" b="1" spc="7">
                  <a:solidFill>
                    <a:srgbClr val="3D3D3D"/>
                  </a:solidFill>
                  <a:latin typeface="Helvetica World Bold"/>
                  <a:ea typeface="Helvetica World Bold"/>
                  <a:cs typeface="Helvetica World Bold"/>
                  <a:sym typeface="Helvetica World Bold"/>
                </a:rPr>
                <a:t>[3] RFID + IoT in Water Vending (ResearchGate)</a:t>
              </a:r>
            </a:p>
            <a:p>
              <a:pPr algn="ctr">
                <a:lnSpc>
                  <a:spcPts val="2659"/>
                </a:lnSpc>
              </a:pPr>
              <a:r>
                <a:rPr lang="en-US" sz="1899" spc="7">
                  <a:solidFill>
                    <a:srgbClr val="3D3D3D"/>
                  </a:solidFill>
                  <a:latin typeface="Helvetica World"/>
                  <a:ea typeface="Helvetica World"/>
                  <a:cs typeface="Helvetica World"/>
                  <a:sym typeface="Helvetica World"/>
                </a:rPr>
                <a:t> • Components: NodeMCU, RFID, Ultrasonic Sensor, Relay, GSM</a:t>
              </a:r>
            </a:p>
            <a:p>
              <a:pPr algn="ctr">
                <a:lnSpc>
                  <a:spcPts val="2659"/>
                </a:lnSpc>
              </a:pPr>
              <a:r>
                <a:rPr lang="en-US" sz="1899" spc="7">
                  <a:solidFill>
                    <a:srgbClr val="3D3D3D"/>
                  </a:solidFill>
                  <a:latin typeface="Helvetica World"/>
                  <a:ea typeface="Helvetica World"/>
                  <a:cs typeface="Helvetica World"/>
                  <a:sym typeface="Helvetica World"/>
                </a:rPr>
                <a:t> • Functionality: RFID access, tank level sensing, alerts via GSM</a:t>
              </a:r>
            </a:p>
            <a:p>
              <a:pPr algn="ctr">
                <a:lnSpc>
                  <a:spcPts val="2659"/>
                </a:lnSpc>
              </a:pPr>
              <a:r>
                <a:rPr lang="en-US" sz="1899" spc="7">
                  <a:solidFill>
                    <a:srgbClr val="3D3D3D"/>
                  </a:solidFill>
                  <a:latin typeface="Helvetica World"/>
                  <a:ea typeface="Helvetica World"/>
                  <a:cs typeface="Helvetica World"/>
                  <a:sym typeface="Helvetica World"/>
                </a:rPr>
                <a:t> • Specialty: Combines IoT + water level + GSM alerts</a:t>
              </a:r>
            </a:p>
            <a:p>
              <a:pPr marL="410209" lvl="1" indent="-205105" algn="ctr">
                <a:lnSpc>
                  <a:spcPts val="2659"/>
                </a:lnSpc>
                <a:buFont typeface="Arial"/>
                <a:buChar char="•"/>
              </a:pPr>
              <a:r>
                <a:rPr lang="en-US" sz="1899" spc="7">
                  <a:solidFill>
                    <a:srgbClr val="3D3D3D"/>
                  </a:solidFill>
                  <a:latin typeface="Helvetica World"/>
                  <a:ea typeface="Helvetica World"/>
                  <a:cs typeface="Helvetica World"/>
                  <a:sym typeface="Helvetica World"/>
                </a:rPr>
                <a:t> </a:t>
              </a:r>
              <a:r>
                <a:rPr lang="en-US" sz="1899" b="1" spc="7">
                  <a:solidFill>
                    <a:srgbClr val="3D3D3D"/>
                  </a:solidFill>
                  <a:latin typeface="Helvetica World Bold"/>
                  <a:ea typeface="Helvetica World Bold"/>
                  <a:cs typeface="Helvetica World Bold"/>
                  <a:sym typeface="Helvetica World Bold"/>
                </a:rPr>
                <a:t>Gap:</a:t>
              </a:r>
              <a:r>
                <a:rPr lang="en-US" sz="1899" spc="7">
                  <a:solidFill>
                    <a:srgbClr val="3D3D3D"/>
                  </a:solidFill>
                  <a:latin typeface="Helvetica World"/>
                  <a:ea typeface="Helvetica World"/>
                  <a:cs typeface="Helvetica World"/>
                  <a:sym typeface="Helvetica World"/>
                </a:rPr>
                <a:t> Focus is more on vending control, not detailed billing or usage-based payment tracking</a:t>
              </a:r>
            </a:p>
          </p:txBody>
        </p:sp>
      </p:grpSp>
      <p:grpSp>
        <p:nvGrpSpPr>
          <p:cNvPr id="17" name="Group 17"/>
          <p:cNvGrpSpPr/>
          <p:nvPr/>
        </p:nvGrpSpPr>
        <p:grpSpPr>
          <a:xfrm>
            <a:off x="9290437" y="5143500"/>
            <a:ext cx="8550828" cy="1862662"/>
            <a:chOff x="0" y="0"/>
            <a:chExt cx="7889214" cy="1718539"/>
          </a:xfrm>
        </p:grpSpPr>
        <p:sp>
          <p:nvSpPr>
            <p:cNvPr id="18" name="Freeform 18"/>
            <p:cNvSpPr/>
            <p:nvPr/>
          </p:nvSpPr>
          <p:spPr>
            <a:xfrm>
              <a:off x="0" y="0"/>
              <a:ext cx="7889214" cy="1718539"/>
            </a:xfrm>
            <a:custGeom>
              <a:avLst/>
              <a:gdLst/>
              <a:ahLst/>
              <a:cxnLst/>
              <a:rect l="l" t="t" r="r" b="b"/>
              <a:pathLst>
                <a:path w="7889214" h="1718539">
                  <a:moveTo>
                    <a:pt x="31689" y="0"/>
                  </a:moveTo>
                  <a:lnTo>
                    <a:pt x="7857525" y="0"/>
                  </a:lnTo>
                  <a:cubicBezTo>
                    <a:pt x="7875026" y="0"/>
                    <a:pt x="7889214" y="14188"/>
                    <a:pt x="7889214" y="31689"/>
                  </a:cubicBezTo>
                  <a:lnTo>
                    <a:pt x="7889214" y="1686851"/>
                  </a:lnTo>
                  <a:cubicBezTo>
                    <a:pt x="7889214" y="1695255"/>
                    <a:pt x="7885875" y="1703315"/>
                    <a:pt x="7879932" y="1709258"/>
                  </a:cubicBezTo>
                  <a:cubicBezTo>
                    <a:pt x="7873989" y="1715201"/>
                    <a:pt x="7865929" y="1718539"/>
                    <a:pt x="7857525" y="1718539"/>
                  </a:cubicBezTo>
                  <a:lnTo>
                    <a:pt x="31689" y="1718539"/>
                  </a:lnTo>
                  <a:cubicBezTo>
                    <a:pt x="14188" y="1718539"/>
                    <a:pt x="0" y="1704352"/>
                    <a:pt x="0" y="1686851"/>
                  </a:cubicBezTo>
                  <a:lnTo>
                    <a:pt x="0" y="31689"/>
                  </a:lnTo>
                  <a:cubicBezTo>
                    <a:pt x="0" y="23285"/>
                    <a:pt x="3339" y="15224"/>
                    <a:pt x="9281" y="9281"/>
                  </a:cubicBezTo>
                  <a:cubicBezTo>
                    <a:pt x="15224" y="3339"/>
                    <a:pt x="23285" y="0"/>
                    <a:pt x="31689" y="0"/>
                  </a:cubicBezTo>
                  <a:close/>
                </a:path>
              </a:pathLst>
            </a:custGeom>
            <a:solidFill>
              <a:srgbClr val="FFFFFF"/>
            </a:solidFill>
          </p:spPr>
        </p:sp>
        <p:sp>
          <p:nvSpPr>
            <p:cNvPr id="19" name="TextBox 19"/>
            <p:cNvSpPr txBox="1"/>
            <p:nvPr/>
          </p:nvSpPr>
          <p:spPr>
            <a:xfrm>
              <a:off x="0" y="-47625"/>
              <a:ext cx="7889214" cy="1766164"/>
            </a:xfrm>
            <a:prstGeom prst="rect">
              <a:avLst/>
            </a:prstGeom>
          </p:spPr>
          <p:txBody>
            <a:bodyPr lIns="14501" tIns="14501" rIns="14501" bIns="14501" rtlCol="0" anchor="ctr"/>
            <a:lstStyle/>
            <a:p>
              <a:pPr algn="ctr">
                <a:lnSpc>
                  <a:spcPts val="2659"/>
                </a:lnSpc>
              </a:pPr>
              <a:r>
                <a:rPr lang="en-US" sz="1899" b="1" spc="7">
                  <a:solidFill>
                    <a:srgbClr val="3D3D3D"/>
                  </a:solidFill>
                  <a:latin typeface="Helvetica World Bold"/>
                  <a:ea typeface="Helvetica World Bold"/>
                  <a:cs typeface="Helvetica World Bold"/>
                  <a:sym typeface="Helvetica World Bold"/>
                </a:rPr>
                <a:t>[4] IJARSCT – IoT Water Management for Rural Areas</a:t>
              </a:r>
            </a:p>
            <a:p>
              <a:pPr algn="ctr">
                <a:lnSpc>
                  <a:spcPts val="2659"/>
                </a:lnSpc>
              </a:pPr>
              <a:r>
                <a:rPr lang="en-US" sz="1899" spc="7">
                  <a:solidFill>
                    <a:srgbClr val="3D3D3D"/>
                  </a:solidFill>
                  <a:latin typeface="Helvetica World"/>
                  <a:ea typeface="Helvetica World"/>
                  <a:cs typeface="Helvetica World"/>
                  <a:sym typeface="Helvetica World"/>
                </a:rPr>
                <a:t> • Components: Arduino, RFID, Relay, LCD, Pump</a:t>
              </a:r>
            </a:p>
            <a:p>
              <a:pPr algn="ctr">
                <a:lnSpc>
                  <a:spcPts val="2659"/>
                </a:lnSpc>
              </a:pPr>
              <a:r>
                <a:rPr lang="en-US" sz="1899" spc="7">
                  <a:solidFill>
                    <a:srgbClr val="3D3D3D"/>
                  </a:solidFill>
                  <a:latin typeface="Helvetica World"/>
                  <a:ea typeface="Helvetica World"/>
                  <a:cs typeface="Helvetica World"/>
                  <a:sym typeface="Helvetica World"/>
                </a:rPr>
                <a:t> • Functionality: RFID access to enable pump, shows info on LCD</a:t>
              </a:r>
            </a:p>
            <a:p>
              <a:pPr algn="ctr">
                <a:lnSpc>
                  <a:spcPts val="2659"/>
                </a:lnSpc>
              </a:pPr>
              <a:r>
                <a:rPr lang="en-US" sz="1899" spc="7">
                  <a:solidFill>
                    <a:srgbClr val="3D3D3D"/>
                  </a:solidFill>
                  <a:latin typeface="Helvetica World"/>
                  <a:ea typeface="Helvetica World"/>
                  <a:cs typeface="Helvetica World"/>
                  <a:sym typeface="Helvetica World"/>
                </a:rPr>
                <a:t> • Specialty: Simplicity for low-tech rural deployment</a:t>
              </a:r>
            </a:p>
            <a:p>
              <a:pPr marL="410209" lvl="1" indent="-205105" algn="just">
                <a:lnSpc>
                  <a:spcPts val="2659"/>
                </a:lnSpc>
                <a:buFont typeface="Arial"/>
                <a:buChar char="•"/>
              </a:pPr>
              <a:r>
                <a:rPr lang="en-US" sz="1899" spc="7">
                  <a:solidFill>
                    <a:srgbClr val="3D3D3D"/>
                  </a:solidFill>
                  <a:latin typeface="Helvetica World"/>
                  <a:ea typeface="Helvetica World"/>
                  <a:cs typeface="Helvetica World"/>
                  <a:sym typeface="Helvetica World"/>
                </a:rPr>
                <a:t> • Gap: No billing logic or cloud sync; doesn't track individual usage</a:t>
              </a:r>
            </a:p>
          </p:txBody>
        </p:sp>
      </p:grpSp>
      <p:grpSp>
        <p:nvGrpSpPr>
          <p:cNvPr id="20" name="Group 20"/>
          <p:cNvGrpSpPr/>
          <p:nvPr/>
        </p:nvGrpSpPr>
        <p:grpSpPr>
          <a:xfrm>
            <a:off x="9290437" y="7490496"/>
            <a:ext cx="8550828" cy="1862662"/>
            <a:chOff x="0" y="0"/>
            <a:chExt cx="7889214" cy="1718539"/>
          </a:xfrm>
        </p:grpSpPr>
        <p:sp>
          <p:nvSpPr>
            <p:cNvPr id="21" name="Freeform 21"/>
            <p:cNvSpPr/>
            <p:nvPr/>
          </p:nvSpPr>
          <p:spPr>
            <a:xfrm>
              <a:off x="0" y="0"/>
              <a:ext cx="7889214" cy="1718539"/>
            </a:xfrm>
            <a:custGeom>
              <a:avLst/>
              <a:gdLst/>
              <a:ahLst/>
              <a:cxnLst/>
              <a:rect l="l" t="t" r="r" b="b"/>
              <a:pathLst>
                <a:path w="7889214" h="1718539">
                  <a:moveTo>
                    <a:pt x="31689" y="0"/>
                  </a:moveTo>
                  <a:lnTo>
                    <a:pt x="7857525" y="0"/>
                  </a:lnTo>
                  <a:cubicBezTo>
                    <a:pt x="7875026" y="0"/>
                    <a:pt x="7889214" y="14188"/>
                    <a:pt x="7889214" y="31689"/>
                  </a:cubicBezTo>
                  <a:lnTo>
                    <a:pt x="7889214" y="1686851"/>
                  </a:lnTo>
                  <a:cubicBezTo>
                    <a:pt x="7889214" y="1695255"/>
                    <a:pt x="7885875" y="1703315"/>
                    <a:pt x="7879932" y="1709258"/>
                  </a:cubicBezTo>
                  <a:cubicBezTo>
                    <a:pt x="7873989" y="1715201"/>
                    <a:pt x="7865929" y="1718539"/>
                    <a:pt x="7857525" y="1718539"/>
                  </a:cubicBezTo>
                  <a:lnTo>
                    <a:pt x="31689" y="1718539"/>
                  </a:lnTo>
                  <a:cubicBezTo>
                    <a:pt x="14188" y="1718539"/>
                    <a:pt x="0" y="1704352"/>
                    <a:pt x="0" y="1686851"/>
                  </a:cubicBezTo>
                  <a:lnTo>
                    <a:pt x="0" y="31689"/>
                  </a:lnTo>
                  <a:cubicBezTo>
                    <a:pt x="0" y="23285"/>
                    <a:pt x="3339" y="15224"/>
                    <a:pt x="9281" y="9281"/>
                  </a:cubicBezTo>
                  <a:cubicBezTo>
                    <a:pt x="15224" y="3339"/>
                    <a:pt x="23285" y="0"/>
                    <a:pt x="31689" y="0"/>
                  </a:cubicBezTo>
                  <a:close/>
                </a:path>
              </a:pathLst>
            </a:custGeom>
            <a:solidFill>
              <a:srgbClr val="FFFFFF"/>
            </a:solidFill>
          </p:spPr>
        </p:sp>
        <p:sp>
          <p:nvSpPr>
            <p:cNvPr id="22" name="TextBox 22"/>
            <p:cNvSpPr txBox="1"/>
            <p:nvPr/>
          </p:nvSpPr>
          <p:spPr>
            <a:xfrm>
              <a:off x="0" y="-47625"/>
              <a:ext cx="7889214" cy="1766164"/>
            </a:xfrm>
            <a:prstGeom prst="rect">
              <a:avLst/>
            </a:prstGeom>
          </p:spPr>
          <p:txBody>
            <a:bodyPr lIns="14501" tIns="14501" rIns="14501" bIns="14501" rtlCol="0" anchor="ctr"/>
            <a:lstStyle/>
            <a:p>
              <a:pPr algn="ctr">
                <a:lnSpc>
                  <a:spcPts val="2659"/>
                </a:lnSpc>
              </a:pPr>
              <a:r>
                <a:rPr lang="en-US" sz="1899" b="1" spc="7">
                  <a:solidFill>
                    <a:srgbClr val="3D3D3D"/>
                  </a:solidFill>
                  <a:latin typeface="Helvetica World Bold"/>
                  <a:ea typeface="Helvetica World Bold"/>
                  <a:cs typeface="Helvetica World Bold"/>
                  <a:sym typeface="Helvetica World Bold"/>
                </a:rPr>
                <a:t>[5] Academia – Smart Water Dispenser Using RFID</a:t>
              </a:r>
            </a:p>
            <a:p>
              <a:pPr algn="ctr">
                <a:lnSpc>
                  <a:spcPts val="2659"/>
                </a:lnSpc>
              </a:pPr>
              <a:r>
                <a:rPr lang="en-US" sz="1899" spc="7">
                  <a:solidFill>
                    <a:srgbClr val="3D3D3D"/>
                  </a:solidFill>
                  <a:latin typeface="Helvetica World"/>
                  <a:ea typeface="Helvetica World"/>
                  <a:cs typeface="Helvetica World"/>
                  <a:sym typeface="Helvetica World"/>
                </a:rPr>
                <a:t> • Components: Arduino, RFID, IR Sensor, LCD, Pump</a:t>
              </a:r>
            </a:p>
            <a:p>
              <a:pPr algn="ctr">
                <a:lnSpc>
                  <a:spcPts val="2659"/>
                </a:lnSpc>
              </a:pPr>
              <a:r>
                <a:rPr lang="en-US" sz="1899" spc="7">
                  <a:solidFill>
                    <a:srgbClr val="3D3D3D"/>
                  </a:solidFill>
                  <a:latin typeface="Helvetica World"/>
                  <a:ea typeface="Helvetica World"/>
                  <a:cs typeface="Helvetica World"/>
                  <a:sym typeface="Helvetica World"/>
                </a:rPr>
                <a:t> • Functionality: RFID activates pump; IR detects cup/glass</a:t>
              </a:r>
            </a:p>
            <a:p>
              <a:pPr algn="ctr">
                <a:lnSpc>
                  <a:spcPts val="2659"/>
                </a:lnSpc>
              </a:pPr>
              <a:r>
                <a:rPr lang="en-US" sz="1899" spc="7">
                  <a:solidFill>
                    <a:srgbClr val="3D3D3D"/>
                  </a:solidFill>
                  <a:latin typeface="Helvetica World"/>
                  <a:ea typeface="Helvetica World"/>
                  <a:cs typeface="Helvetica World"/>
                  <a:sym typeface="Helvetica World"/>
                </a:rPr>
                <a:t> • Specialty: Safety mechanism for unattended dispensing</a:t>
              </a:r>
            </a:p>
            <a:p>
              <a:pPr algn="ctr">
                <a:lnSpc>
                  <a:spcPts val="2659"/>
                </a:lnSpc>
              </a:pPr>
              <a:r>
                <a:rPr lang="en-US" sz="1899" spc="7">
                  <a:solidFill>
                    <a:srgbClr val="3D3D3D"/>
                  </a:solidFill>
                  <a:latin typeface="Helvetica World"/>
                  <a:ea typeface="Helvetica World"/>
                  <a:cs typeface="Helvetica World"/>
                  <a:sym typeface="Helvetica World"/>
                </a:rPr>
                <a:t> • Gap: No billing/tracking system; system is offline only</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3D3D"/>
        </a:solidFill>
        <a:effectLst/>
      </p:bgPr>
    </p:bg>
    <p:spTree>
      <p:nvGrpSpPr>
        <p:cNvPr id="1" name=""/>
        <p:cNvGrpSpPr/>
        <p:nvPr/>
      </p:nvGrpSpPr>
      <p:grpSpPr>
        <a:xfrm>
          <a:off x="0" y="0"/>
          <a:ext cx="0" cy="0"/>
          <a:chOff x="0" y="0"/>
          <a:chExt cx="0" cy="0"/>
        </a:xfrm>
      </p:grpSpPr>
      <p:sp>
        <p:nvSpPr>
          <p:cNvPr id="2" name="Freeform 2"/>
          <p:cNvSpPr/>
          <p:nvPr/>
        </p:nvSpPr>
        <p:spPr>
          <a:xfrm>
            <a:off x="-1484392" y="-1473664"/>
            <a:ext cx="11443817" cy="11443817"/>
          </a:xfrm>
          <a:custGeom>
            <a:avLst/>
            <a:gdLst/>
            <a:ahLst/>
            <a:cxnLst/>
            <a:rect l="l" t="t" r="r" b="b"/>
            <a:pathLst>
              <a:path w="11443817" h="11443817">
                <a:moveTo>
                  <a:pt x="0" y="0"/>
                </a:moveTo>
                <a:lnTo>
                  <a:pt x="11443818" y="0"/>
                </a:lnTo>
                <a:lnTo>
                  <a:pt x="11443818" y="11443817"/>
                </a:lnTo>
                <a:lnTo>
                  <a:pt x="0" y="11443817"/>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4636804" y="-473421"/>
            <a:ext cx="11443817" cy="11443817"/>
          </a:xfrm>
          <a:custGeom>
            <a:avLst/>
            <a:gdLst/>
            <a:ahLst/>
            <a:cxnLst/>
            <a:rect l="l" t="t" r="r" b="b"/>
            <a:pathLst>
              <a:path w="11443817" h="11443817">
                <a:moveTo>
                  <a:pt x="0" y="0"/>
                </a:moveTo>
                <a:lnTo>
                  <a:pt x="11443817" y="0"/>
                </a:lnTo>
                <a:lnTo>
                  <a:pt x="11443817" y="11443817"/>
                </a:lnTo>
                <a:lnTo>
                  <a:pt x="0" y="11443817"/>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4" name="Freeform 4"/>
          <p:cNvSpPr/>
          <p:nvPr/>
        </p:nvSpPr>
        <p:spPr>
          <a:xfrm rot="-8743228">
            <a:off x="15503602" y="-2638181"/>
            <a:ext cx="7373888" cy="6247694"/>
          </a:xfrm>
          <a:custGeom>
            <a:avLst/>
            <a:gdLst/>
            <a:ahLst/>
            <a:cxnLst/>
            <a:rect l="l" t="t" r="r" b="b"/>
            <a:pathLst>
              <a:path w="7373888" h="6247694">
                <a:moveTo>
                  <a:pt x="0" y="0"/>
                </a:moveTo>
                <a:lnTo>
                  <a:pt x="7373888" y="0"/>
                </a:lnTo>
                <a:lnTo>
                  <a:pt x="7373888" y="6247694"/>
                </a:lnTo>
                <a:lnTo>
                  <a:pt x="0" y="6247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38582" y="856677"/>
            <a:ext cx="12000141" cy="2489199"/>
          </a:xfrm>
          <a:prstGeom prst="rect">
            <a:avLst/>
          </a:prstGeom>
        </p:spPr>
        <p:txBody>
          <a:bodyPr lIns="0" tIns="0" rIns="0" bIns="0" rtlCol="0" anchor="t">
            <a:spAutoFit/>
          </a:bodyPr>
          <a:lstStyle/>
          <a:p>
            <a:pPr algn="l">
              <a:lnSpc>
                <a:spcPts val="9499"/>
              </a:lnSpc>
            </a:pPr>
            <a:r>
              <a:rPr lang="en-US" sz="9999" spc="-289">
                <a:solidFill>
                  <a:srgbClr val="FFFFFF"/>
                </a:solidFill>
                <a:latin typeface="Kooperativ"/>
                <a:ea typeface="Kooperativ"/>
                <a:cs typeface="Kooperativ"/>
                <a:sym typeface="Kooperativ"/>
              </a:rPr>
              <a:t>Background Study / Gap Analysis</a:t>
            </a:r>
          </a:p>
        </p:txBody>
      </p:sp>
      <p:sp>
        <p:nvSpPr>
          <p:cNvPr id="6" name="Freeform 6"/>
          <p:cNvSpPr/>
          <p:nvPr/>
        </p:nvSpPr>
        <p:spPr>
          <a:xfrm rot="520773">
            <a:off x="16040317" y="4817193"/>
            <a:ext cx="652613" cy="652613"/>
          </a:xfrm>
          <a:custGeom>
            <a:avLst/>
            <a:gdLst/>
            <a:ahLst/>
            <a:cxnLst/>
            <a:rect l="l" t="t" r="r" b="b"/>
            <a:pathLst>
              <a:path w="652613" h="652613">
                <a:moveTo>
                  <a:pt x="0" y="0"/>
                </a:moveTo>
                <a:lnTo>
                  <a:pt x="652613" y="0"/>
                </a:lnTo>
                <a:lnTo>
                  <a:pt x="652613" y="652614"/>
                </a:lnTo>
                <a:lnTo>
                  <a:pt x="0" y="65261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TextBox 7"/>
          <p:cNvSpPr txBox="1"/>
          <p:nvPr/>
        </p:nvSpPr>
        <p:spPr>
          <a:xfrm>
            <a:off x="16184028" y="498475"/>
            <a:ext cx="1657237" cy="1289049"/>
          </a:xfrm>
          <a:prstGeom prst="rect">
            <a:avLst/>
          </a:prstGeom>
        </p:spPr>
        <p:txBody>
          <a:bodyPr lIns="0" tIns="0" rIns="0" bIns="0" rtlCol="0" anchor="t">
            <a:spAutoFit/>
          </a:bodyPr>
          <a:lstStyle/>
          <a:p>
            <a:pPr algn="ctr">
              <a:lnSpc>
                <a:spcPts val="9499"/>
              </a:lnSpc>
            </a:pPr>
            <a:r>
              <a:rPr lang="en-US" sz="9999" spc="-289">
                <a:solidFill>
                  <a:srgbClr val="FFFFFF"/>
                </a:solidFill>
                <a:latin typeface="Kooperativ"/>
                <a:ea typeface="Kooperativ"/>
                <a:cs typeface="Kooperativ"/>
                <a:sym typeface="Kooperativ"/>
              </a:rPr>
              <a:t>05</a:t>
            </a:r>
          </a:p>
        </p:txBody>
      </p:sp>
      <p:grpSp>
        <p:nvGrpSpPr>
          <p:cNvPr id="8" name="Group 8"/>
          <p:cNvGrpSpPr/>
          <p:nvPr/>
        </p:nvGrpSpPr>
        <p:grpSpPr>
          <a:xfrm>
            <a:off x="338582" y="3506906"/>
            <a:ext cx="8492287" cy="1893142"/>
            <a:chOff x="0" y="0"/>
            <a:chExt cx="7835202" cy="1746661"/>
          </a:xfrm>
        </p:grpSpPr>
        <p:sp>
          <p:nvSpPr>
            <p:cNvPr id="9" name="Freeform 9"/>
            <p:cNvSpPr/>
            <p:nvPr/>
          </p:nvSpPr>
          <p:spPr>
            <a:xfrm>
              <a:off x="0" y="0"/>
              <a:ext cx="7835202" cy="1746661"/>
            </a:xfrm>
            <a:custGeom>
              <a:avLst/>
              <a:gdLst/>
              <a:ahLst/>
              <a:cxnLst/>
              <a:rect l="l" t="t" r="r" b="b"/>
              <a:pathLst>
                <a:path w="7835202" h="1746661">
                  <a:moveTo>
                    <a:pt x="31907" y="0"/>
                  </a:moveTo>
                  <a:lnTo>
                    <a:pt x="7803295" y="0"/>
                  </a:lnTo>
                  <a:cubicBezTo>
                    <a:pt x="7811757" y="0"/>
                    <a:pt x="7819873" y="3362"/>
                    <a:pt x="7825857" y="9345"/>
                  </a:cubicBezTo>
                  <a:cubicBezTo>
                    <a:pt x="7831841" y="15329"/>
                    <a:pt x="7835202" y="23445"/>
                    <a:pt x="7835202" y="31907"/>
                  </a:cubicBezTo>
                  <a:lnTo>
                    <a:pt x="7835202" y="1714754"/>
                  </a:lnTo>
                  <a:cubicBezTo>
                    <a:pt x="7835202" y="1723216"/>
                    <a:pt x="7831841" y="1731332"/>
                    <a:pt x="7825857" y="1737316"/>
                  </a:cubicBezTo>
                  <a:cubicBezTo>
                    <a:pt x="7819873" y="1743300"/>
                    <a:pt x="7811757" y="1746661"/>
                    <a:pt x="7803295" y="1746661"/>
                  </a:cubicBezTo>
                  <a:lnTo>
                    <a:pt x="31907" y="1746661"/>
                  </a:lnTo>
                  <a:cubicBezTo>
                    <a:pt x="23445" y="1746661"/>
                    <a:pt x="15329" y="1743300"/>
                    <a:pt x="9345" y="1737316"/>
                  </a:cubicBezTo>
                  <a:cubicBezTo>
                    <a:pt x="3362" y="1731332"/>
                    <a:pt x="0" y="1723216"/>
                    <a:pt x="0" y="1714754"/>
                  </a:cubicBezTo>
                  <a:lnTo>
                    <a:pt x="0" y="31907"/>
                  </a:lnTo>
                  <a:cubicBezTo>
                    <a:pt x="0" y="23445"/>
                    <a:pt x="3362" y="15329"/>
                    <a:pt x="9345" y="9345"/>
                  </a:cubicBezTo>
                  <a:cubicBezTo>
                    <a:pt x="15329" y="3362"/>
                    <a:pt x="23445" y="0"/>
                    <a:pt x="31907" y="0"/>
                  </a:cubicBezTo>
                  <a:close/>
                </a:path>
              </a:pathLst>
            </a:custGeom>
            <a:solidFill>
              <a:srgbClr val="FFFFFF"/>
            </a:solidFill>
          </p:spPr>
        </p:sp>
        <p:sp>
          <p:nvSpPr>
            <p:cNvPr id="10" name="TextBox 10"/>
            <p:cNvSpPr txBox="1"/>
            <p:nvPr/>
          </p:nvSpPr>
          <p:spPr>
            <a:xfrm>
              <a:off x="0" y="-47625"/>
              <a:ext cx="7835202" cy="1794286"/>
            </a:xfrm>
            <a:prstGeom prst="rect">
              <a:avLst/>
            </a:prstGeom>
          </p:spPr>
          <p:txBody>
            <a:bodyPr lIns="14501" tIns="14501" rIns="14501" bIns="14501" rtlCol="0" anchor="ctr"/>
            <a:lstStyle/>
            <a:p>
              <a:pPr algn="ctr">
                <a:lnSpc>
                  <a:spcPts val="2659"/>
                </a:lnSpc>
              </a:pPr>
              <a:r>
                <a:rPr lang="en-US" sz="1899" b="1" spc="7">
                  <a:solidFill>
                    <a:srgbClr val="3D3D3D"/>
                  </a:solidFill>
                  <a:latin typeface="Helvetica World Bold"/>
                  <a:ea typeface="Helvetica World Bold"/>
                  <a:cs typeface="Helvetica World Bold"/>
                  <a:sym typeface="Helvetica World Bold"/>
                </a:rPr>
                <a:t>[6] GitHub – Smart Water Dispenser System</a:t>
              </a:r>
            </a:p>
            <a:p>
              <a:pPr algn="ctr">
                <a:lnSpc>
                  <a:spcPts val="2659"/>
                </a:lnSpc>
              </a:pPr>
              <a:r>
                <a:rPr lang="en-US" sz="1899" b="1" spc="7">
                  <a:solidFill>
                    <a:srgbClr val="3D3D3D"/>
                  </a:solidFill>
                  <a:latin typeface="Helvetica World Bold"/>
                  <a:ea typeface="Helvetica World Bold"/>
                  <a:cs typeface="Helvetica World Bold"/>
                  <a:sym typeface="Helvetica World Bold"/>
                </a:rPr>
                <a:t> </a:t>
              </a:r>
              <a:r>
                <a:rPr lang="en-US" sz="1899" spc="7">
                  <a:solidFill>
                    <a:srgbClr val="3D3D3D"/>
                  </a:solidFill>
                  <a:latin typeface="Helvetica World"/>
                  <a:ea typeface="Helvetica World"/>
                  <a:cs typeface="Helvetica World"/>
                  <a:sym typeface="Helvetica World"/>
                </a:rPr>
                <a:t>• Components: ESP32/Arduino, RFID, Ultrasonic Sensor, Relay</a:t>
              </a:r>
            </a:p>
            <a:p>
              <a:pPr algn="ctr">
                <a:lnSpc>
                  <a:spcPts val="2659"/>
                </a:lnSpc>
              </a:pPr>
              <a:r>
                <a:rPr lang="en-US" sz="1899" spc="7">
                  <a:solidFill>
                    <a:srgbClr val="3D3D3D"/>
                  </a:solidFill>
                  <a:latin typeface="Helvetica World"/>
                  <a:ea typeface="Helvetica World"/>
                  <a:cs typeface="Helvetica World"/>
                  <a:sym typeface="Helvetica World"/>
                </a:rPr>
                <a:t> • Functionality: RFID for access, tank level sensing, control logic</a:t>
              </a:r>
            </a:p>
            <a:p>
              <a:pPr algn="ctr">
                <a:lnSpc>
                  <a:spcPts val="2659"/>
                </a:lnSpc>
              </a:pPr>
              <a:r>
                <a:rPr lang="en-US" sz="1899" spc="7">
                  <a:solidFill>
                    <a:srgbClr val="3D3D3D"/>
                  </a:solidFill>
                  <a:latin typeface="Helvetica World"/>
                  <a:ea typeface="Helvetica World"/>
                  <a:cs typeface="Helvetica World"/>
                  <a:sym typeface="Helvetica World"/>
                </a:rPr>
                <a:t> • Specialty: Open-source and modular design</a:t>
              </a:r>
            </a:p>
            <a:p>
              <a:pPr algn="ctr">
                <a:lnSpc>
                  <a:spcPts val="2659"/>
                </a:lnSpc>
              </a:pPr>
              <a:r>
                <a:rPr lang="en-US" sz="1899" spc="7">
                  <a:solidFill>
                    <a:srgbClr val="3D3D3D"/>
                  </a:solidFill>
                  <a:latin typeface="Helvetica World"/>
                  <a:ea typeface="Helvetica World"/>
                  <a:cs typeface="Helvetica World"/>
                  <a:sym typeface="Helvetica World"/>
                </a:rPr>
                <a:t> • Gap: Lacks billing integration and real-time cloud database</a:t>
              </a:r>
            </a:p>
          </p:txBody>
        </p:sp>
      </p:grpSp>
      <p:grpSp>
        <p:nvGrpSpPr>
          <p:cNvPr id="11" name="Group 11"/>
          <p:cNvGrpSpPr/>
          <p:nvPr/>
        </p:nvGrpSpPr>
        <p:grpSpPr>
          <a:xfrm>
            <a:off x="309311" y="6195310"/>
            <a:ext cx="8550828" cy="1862662"/>
            <a:chOff x="0" y="0"/>
            <a:chExt cx="7889214" cy="1718539"/>
          </a:xfrm>
        </p:grpSpPr>
        <p:sp>
          <p:nvSpPr>
            <p:cNvPr id="12" name="Freeform 12"/>
            <p:cNvSpPr/>
            <p:nvPr/>
          </p:nvSpPr>
          <p:spPr>
            <a:xfrm>
              <a:off x="0" y="0"/>
              <a:ext cx="7889214" cy="1718539"/>
            </a:xfrm>
            <a:custGeom>
              <a:avLst/>
              <a:gdLst/>
              <a:ahLst/>
              <a:cxnLst/>
              <a:rect l="l" t="t" r="r" b="b"/>
              <a:pathLst>
                <a:path w="7889214" h="1718539">
                  <a:moveTo>
                    <a:pt x="31689" y="0"/>
                  </a:moveTo>
                  <a:lnTo>
                    <a:pt x="7857525" y="0"/>
                  </a:lnTo>
                  <a:cubicBezTo>
                    <a:pt x="7875026" y="0"/>
                    <a:pt x="7889214" y="14188"/>
                    <a:pt x="7889214" y="31689"/>
                  </a:cubicBezTo>
                  <a:lnTo>
                    <a:pt x="7889214" y="1686851"/>
                  </a:lnTo>
                  <a:cubicBezTo>
                    <a:pt x="7889214" y="1695255"/>
                    <a:pt x="7885875" y="1703315"/>
                    <a:pt x="7879932" y="1709258"/>
                  </a:cubicBezTo>
                  <a:cubicBezTo>
                    <a:pt x="7873989" y="1715201"/>
                    <a:pt x="7865929" y="1718539"/>
                    <a:pt x="7857525" y="1718539"/>
                  </a:cubicBezTo>
                  <a:lnTo>
                    <a:pt x="31689" y="1718539"/>
                  </a:lnTo>
                  <a:cubicBezTo>
                    <a:pt x="14188" y="1718539"/>
                    <a:pt x="0" y="1704352"/>
                    <a:pt x="0" y="1686851"/>
                  </a:cubicBezTo>
                  <a:lnTo>
                    <a:pt x="0" y="31689"/>
                  </a:lnTo>
                  <a:cubicBezTo>
                    <a:pt x="0" y="23285"/>
                    <a:pt x="3339" y="15224"/>
                    <a:pt x="9281" y="9281"/>
                  </a:cubicBezTo>
                  <a:cubicBezTo>
                    <a:pt x="15224" y="3339"/>
                    <a:pt x="23285" y="0"/>
                    <a:pt x="31689" y="0"/>
                  </a:cubicBezTo>
                  <a:close/>
                </a:path>
              </a:pathLst>
            </a:custGeom>
            <a:solidFill>
              <a:srgbClr val="FFFFFF"/>
            </a:solidFill>
          </p:spPr>
        </p:sp>
        <p:sp>
          <p:nvSpPr>
            <p:cNvPr id="13" name="TextBox 13"/>
            <p:cNvSpPr txBox="1"/>
            <p:nvPr/>
          </p:nvSpPr>
          <p:spPr>
            <a:xfrm>
              <a:off x="0" y="-47625"/>
              <a:ext cx="7889214" cy="1766164"/>
            </a:xfrm>
            <a:prstGeom prst="rect">
              <a:avLst/>
            </a:prstGeom>
          </p:spPr>
          <p:txBody>
            <a:bodyPr lIns="14501" tIns="14501" rIns="14501" bIns="14501" rtlCol="0" anchor="ctr"/>
            <a:lstStyle/>
            <a:p>
              <a:pPr algn="ctr">
                <a:lnSpc>
                  <a:spcPts val="2659"/>
                </a:lnSpc>
              </a:pPr>
              <a:r>
                <a:rPr lang="en-US" sz="1899" b="1" spc="7">
                  <a:solidFill>
                    <a:srgbClr val="3D3D3D"/>
                  </a:solidFill>
                  <a:latin typeface="Helvetica World Bold"/>
                  <a:ea typeface="Helvetica World Bold"/>
                  <a:cs typeface="Helvetica World Bold"/>
                  <a:sym typeface="Helvetica World Bold"/>
                </a:rPr>
                <a:t>[7] IJCRT – Automatic Water Dispenser Using IoT</a:t>
              </a:r>
            </a:p>
            <a:p>
              <a:pPr algn="ctr">
                <a:lnSpc>
                  <a:spcPts val="2659"/>
                </a:lnSpc>
              </a:pPr>
              <a:r>
                <a:rPr lang="en-US" sz="1899" spc="7">
                  <a:solidFill>
                    <a:srgbClr val="3D3D3D"/>
                  </a:solidFill>
                  <a:latin typeface="Helvetica World"/>
                  <a:ea typeface="Helvetica World"/>
                  <a:cs typeface="Helvetica World"/>
                  <a:sym typeface="Helvetica World"/>
                </a:rPr>
                <a:t> • Components: RFID, Arduino, Flow Sensor, Pump, Relay</a:t>
              </a:r>
            </a:p>
            <a:p>
              <a:pPr algn="ctr">
                <a:lnSpc>
                  <a:spcPts val="2659"/>
                </a:lnSpc>
              </a:pPr>
              <a:r>
                <a:rPr lang="en-US" sz="1899" spc="7">
                  <a:solidFill>
                    <a:srgbClr val="3D3D3D"/>
                  </a:solidFill>
                  <a:latin typeface="Helvetica World"/>
                  <a:ea typeface="Helvetica World"/>
                  <a:cs typeface="Helvetica World"/>
                  <a:sym typeface="Helvetica World"/>
                </a:rPr>
                <a:t> • Functionality: Dispenses water based on flow time</a:t>
              </a:r>
            </a:p>
            <a:p>
              <a:pPr algn="ctr">
                <a:lnSpc>
                  <a:spcPts val="2659"/>
                </a:lnSpc>
              </a:pPr>
              <a:r>
                <a:rPr lang="en-US" sz="1899" spc="7">
                  <a:solidFill>
                    <a:srgbClr val="3D3D3D"/>
                  </a:solidFill>
                  <a:latin typeface="Helvetica World"/>
                  <a:ea typeface="Helvetica World"/>
                  <a:cs typeface="Helvetica World"/>
                  <a:sym typeface="Helvetica World"/>
                </a:rPr>
                <a:t> • Specialty: Simple but effective billing logic</a:t>
              </a:r>
            </a:p>
            <a:p>
              <a:pPr algn="ctr">
                <a:lnSpc>
                  <a:spcPts val="2659"/>
                </a:lnSpc>
              </a:pPr>
              <a:r>
                <a:rPr lang="en-US" sz="1899" spc="7">
                  <a:solidFill>
                    <a:srgbClr val="3D3D3D"/>
                  </a:solidFill>
                  <a:latin typeface="Helvetica World"/>
                  <a:ea typeface="Helvetica World"/>
                  <a:cs typeface="Helvetica World"/>
                  <a:sym typeface="Helvetica World"/>
                </a:rPr>
                <a:t> • Gap: No RFID-based user logging or data backup via internet</a:t>
              </a:r>
            </a:p>
          </p:txBody>
        </p:sp>
      </p:grpSp>
      <p:grpSp>
        <p:nvGrpSpPr>
          <p:cNvPr id="14" name="Group 14"/>
          <p:cNvGrpSpPr/>
          <p:nvPr/>
        </p:nvGrpSpPr>
        <p:grpSpPr>
          <a:xfrm>
            <a:off x="9290437" y="2545171"/>
            <a:ext cx="8550828" cy="1862662"/>
            <a:chOff x="0" y="0"/>
            <a:chExt cx="7889214" cy="1718539"/>
          </a:xfrm>
        </p:grpSpPr>
        <p:sp>
          <p:nvSpPr>
            <p:cNvPr id="15" name="Freeform 15"/>
            <p:cNvSpPr/>
            <p:nvPr/>
          </p:nvSpPr>
          <p:spPr>
            <a:xfrm>
              <a:off x="0" y="0"/>
              <a:ext cx="7889214" cy="1718539"/>
            </a:xfrm>
            <a:custGeom>
              <a:avLst/>
              <a:gdLst/>
              <a:ahLst/>
              <a:cxnLst/>
              <a:rect l="l" t="t" r="r" b="b"/>
              <a:pathLst>
                <a:path w="7889214" h="1718539">
                  <a:moveTo>
                    <a:pt x="31689" y="0"/>
                  </a:moveTo>
                  <a:lnTo>
                    <a:pt x="7857525" y="0"/>
                  </a:lnTo>
                  <a:cubicBezTo>
                    <a:pt x="7875026" y="0"/>
                    <a:pt x="7889214" y="14188"/>
                    <a:pt x="7889214" y="31689"/>
                  </a:cubicBezTo>
                  <a:lnTo>
                    <a:pt x="7889214" y="1686851"/>
                  </a:lnTo>
                  <a:cubicBezTo>
                    <a:pt x="7889214" y="1695255"/>
                    <a:pt x="7885875" y="1703315"/>
                    <a:pt x="7879932" y="1709258"/>
                  </a:cubicBezTo>
                  <a:cubicBezTo>
                    <a:pt x="7873989" y="1715201"/>
                    <a:pt x="7865929" y="1718539"/>
                    <a:pt x="7857525" y="1718539"/>
                  </a:cubicBezTo>
                  <a:lnTo>
                    <a:pt x="31689" y="1718539"/>
                  </a:lnTo>
                  <a:cubicBezTo>
                    <a:pt x="14188" y="1718539"/>
                    <a:pt x="0" y="1704352"/>
                    <a:pt x="0" y="1686851"/>
                  </a:cubicBezTo>
                  <a:lnTo>
                    <a:pt x="0" y="31689"/>
                  </a:lnTo>
                  <a:cubicBezTo>
                    <a:pt x="0" y="23285"/>
                    <a:pt x="3339" y="15224"/>
                    <a:pt x="9281" y="9281"/>
                  </a:cubicBezTo>
                  <a:cubicBezTo>
                    <a:pt x="15224" y="3339"/>
                    <a:pt x="23285" y="0"/>
                    <a:pt x="31689" y="0"/>
                  </a:cubicBezTo>
                  <a:close/>
                </a:path>
              </a:pathLst>
            </a:custGeom>
            <a:solidFill>
              <a:srgbClr val="FFFFFF"/>
            </a:solidFill>
          </p:spPr>
        </p:sp>
        <p:sp>
          <p:nvSpPr>
            <p:cNvPr id="16" name="TextBox 16"/>
            <p:cNvSpPr txBox="1"/>
            <p:nvPr/>
          </p:nvSpPr>
          <p:spPr>
            <a:xfrm>
              <a:off x="0" y="-47625"/>
              <a:ext cx="7889214" cy="1766164"/>
            </a:xfrm>
            <a:prstGeom prst="rect">
              <a:avLst/>
            </a:prstGeom>
          </p:spPr>
          <p:txBody>
            <a:bodyPr lIns="14501" tIns="14501" rIns="14501" bIns="14501" rtlCol="0" anchor="ctr"/>
            <a:lstStyle/>
            <a:p>
              <a:pPr algn="ctr">
                <a:lnSpc>
                  <a:spcPts val="2659"/>
                </a:lnSpc>
              </a:pPr>
              <a:r>
                <a:rPr lang="en-US" sz="1899" b="1" spc="7">
                  <a:solidFill>
                    <a:srgbClr val="3D3D3D"/>
                  </a:solidFill>
                  <a:latin typeface="Helvetica World Bold"/>
                  <a:ea typeface="Helvetica World Bold"/>
                  <a:cs typeface="Helvetica World Bold"/>
                  <a:sym typeface="Helvetica World Bold"/>
                </a:rPr>
                <a:t>[8] IJARST – Smart Liquid Dispensing Machine</a:t>
              </a:r>
            </a:p>
            <a:p>
              <a:pPr algn="ctr">
                <a:lnSpc>
                  <a:spcPts val="2659"/>
                </a:lnSpc>
              </a:pPr>
              <a:r>
                <a:rPr lang="en-US" sz="1899" spc="7">
                  <a:solidFill>
                    <a:srgbClr val="3D3D3D"/>
                  </a:solidFill>
                  <a:latin typeface="Helvetica World"/>
                  <a:ea typeface="Helvetica World"/>
                  <a:cs typeface="Helvetica World"/>
                  <a:sym typeface="Helvetica World"/>
                </a:rPr>
                <a:t> • Components: RFID, Solenoid Valve, Arduino, LCD</a:t>
              </a:r>
            </a:p>
            <a:p>
              <a:pPr algn="ctr">
                <a:lnSpc>
                  <a:spcPts val="2659"/>
                </a:lnSpc>
              </a:pPr>
              <a:r>
                <a:rPr lang="en-US" sz="1899" spc="7">
                  <a:solidFill>
                    <a:srgbClr val="3D3D3D"/>
                  </a:solidFill>
                  <a:latin typeface="Helvetica World"/>
                  <a:ea typeface="Helvetica World"/>
                  <a:cs typeface="Helvetica World"/>
                  <a:sym typeface="Helvetica World"/>
                </a:rPr>
                <a:t> • Functionality: Dispenses set amount after authentication</a:t>
              </a:r>
            </a:p>
            <a:p>
              <a:pPr algn="ctr">
                <a:lnSpc>
                  <a:spcPts val="2659"/>
                </a:lnSpc>
              </a:pPr>
              <a:r>
                <a:rPr lang="en-US" sz="1899" spc="7">
                  <a:solidFill>
                    <a:srgbClr val="3D3D3D"/>
                  </a:solidFill>
                  <a:latin typeface="Helvetica World"/>
                  <a:ea typeface="Helvetica World"/>
                  <a:cs typeface="Helvetica World"/>
                  <a:sym typeface="Helvetica World"/>
                </a:rPr>
                <a:t> • Specialty: Precise, fixed-volume dispensing system</a:t>
              </a:r>
            </a:p>
            <a:p>
              <a:pPr algn="ctr">
                <a:lnSpc>
                  <a:spcPts val="2659"/>
                </a:lnSpc>
              </a:pPr>
              <a:r>
                <a:rPr lang="en-US" sz="1899" spc="7">
                  <a:solidFill>
                    <a:srgbClr val="3D3D3D"/>
                  </a:solidFill>
                  <a:latin typeface="Helvetica World"/>
                  <a:ea typeface="Helvetica World"/>
                  <a:cs typeface="Helvetica World"/>
                  <a:sym typeface="Helvetica World"/>
                </a:rPr>
                <a:t> • Gap: Does not measure actual usage; lacks billing customization and tracking</a:t>
              </a:r>
            </a:p>
          </p:txBody>
        </p:sp>
      </p:grpSp>
      <p:grpSp>
        <p:nvGrpSpPr>
          <p:cNvPr id="17" name="Group 17"/>
          <p:cNvGrpSpPr/>
          <p:nvPr/>
        </p:nvGrpSpPr>
        <p:grpSpPr>
          <a:xfrm>
            <a:off x="9290437" y="5143500"/>
            <a:ext cx="8550828" cy="1862662"/>
            <a:chOff x="0" y="0"/>
            <a:chExt cx="7889214" cy="1718539"/>
          </a:xfrm>
        </p:grpSpPr>
        <p:sp>
          <p:nvSpPr>
            <p:cNvPr id="18" name="Freeform 18"/>
            <p:cNvSpPr/>
            <p:nvPr/>
          </p:nvSpPr>
          <p:spPr>
            <a:xfrm>
              <a:off x="0" y="0"/>
              <a:ext cx="7889214" cy="1718539"/>
            </a:xfrm>
            <a:custGeom>
              <a:avLst/>
              <a:gdLst/>
              <a:ahLst/>
              <a:cxnLst/>
              <a:rect l="l" t="t" r="r" b="b"/>
              <a:pathLst>
                <a:path w="7889214" h="1718539">
                  <a:moveTo>
                    <a:pt x="31689" y="0"/>
                  </a:moveTo>
                  <a:lnTo>
                    <a:pt x="7857525" y="0"/>
                  </a:lnTo>
                  <a:cubicBezTo>
                    <a:pt x="7875026" y="0"/>
                    <a:pt x="7889214" y="14188"/>
                    <a:pt x="7889214" y="31689"/>
                  </a:cubicBezTo>
                  <a:lnTo>
                    <a:pt x="7889214" y="1686851"/>
                  </a:lnTo>
                  <a:cubicBezTo>
                    <a:pt x="7889214" y="1695255"/>
                    <a:pt x="7885875" y="1703315"/>
                    <a:pt x="7879932" y="1709258"/>
                  </a:cubicBezTo>
                  <a:cubicBezTo>
                    <a:pt x="7873989" y="1715201"/>
                    <a:pt x="7865929" y="1718539"/>
                    <a:pt x="7857525" y="1718539"/>
                  </a:cubicBezTo>
                  <a:lnTo>
                    <a:pt x="31689" y="1718539"/>
                  </a:lnTo>
                  <a:cubicBezTo>
                    <a:pt x="14188" y="1718539"/>
                    <a:pt x="0" y="1704352"/>
                    <a:pt x="0" y="1686851"/>
                  </a:cubicBezTo>
                  <a:lnTo>
                    <a:pt x="0" y="31689"/>
                  </a:lnTo>
                  <a:cubicBezTo>
                    <a:pt x="0" y="23285"/>
                    <a:pt x="3339" y="15224"/>
                    <a:pt x="9281" y="9281"/>
                  </a:cubicBezTo>
                  <a:cubicBezTo>
                    <a:pt x="15224" y="3339"/>
                    <a:pt x="23285" y="0"/>
                    <a:pt x="31689" y="0"/>
                  </a:cubicBezTo>
                  <a:close/>
                </a:path>
              </a:pathLst>
            </a:custGeom>
            <a:solidFill>
              <a:srgbClr val="FFFFFF"/>
            </a:solidFill>
          </p:spPr>
        </p:sp>
        <p:sp>
          <p:nvSpPr>
            <p:cNvPr id="19" name="TextBox 19"/>
            <p:cNvSpPr txBox="1"/>
            <p:nvPr/>
          </p:nvSpPr>
          <p:spPr>
            <a:xfrm>
              <a:off x="0" y="-47625"/>
              <a:ext cx="7889214" cy="1766164"/>
            </a:xfrm>
            <a:prstGeom prst="rect">
              <a:avLst/>
            </a:prstGeom>
          </p:spPr>
          <p:txBody>
            <a:bodyPr lIns="14501" tIns="14501" rIns="14501" bIns="14501" rtlCol="0" anchor="ctr"/>
            <a:lstStyle/>
            <a:p>
              <a:pPr algn="ctr">
                <a:lnSpc>
                  <a:spcPts val="2659"/>
                </a:lnSpc>
              </a:pPr>
              <a:r>
                <a:rPr lang="en-US" sz="1899" b="1" spc="7">
                  <a:solidFill>
                    <a:srgbClr val="3D3D3D"/>
                  </a:solidFill>
                  <a:latin typeface="Helvetica World Bold"/>
                  <a:ea typeface="Helvetica World Bold"/>
                  <a:cs typeface="Helvetica World Bold"/>
                  <a:sym typeface="Helvetica World Bold"/>
                </a:rPr>
                <a:t>[9] IJIRT – Automatic Water Dispenser Using IoT</a:t>
              </a:r>
            </a:p>
            <a:p>
              <a:pPr algn="ctr">
                <a:lnSpc>
                  <a:spcPts val="2659"/>
                </a:lnSpc>
              </a:pPr>
              <a:r>
                <a:rPr lang="en-US" sz="1899" spc="7">
                  <a:solidFill>
                    <a:srgbClr val="3D3D3D"/>
                  </a:solidFill>
                  <a:latin typeface="Helvetica World"/>
                  <a:ea typeface="Helvetica World"/>
                  <a:cs typeface="Helvetica World"/>
                  <a:sym typeface="Helvetica World"/>
                </a:rPr>
                <a:t> • Components: Arduino, RFID, Solenoid Valve, Relay, LCD</a:t>
              </a:r>
            </a:p>
            <a:p>
              <a:pPr algn="ctr">
                <a:lnSpc>
                  <a:spcPts val="2659"/>
                </a:lnSpc>
              </a:pPr>
              <a:r>
                <a:rPr lang="en-US" sz="1899" spc="7">
                  <a:solidFill>
                    <a:srgbClr val="3D3D3D"/>
                  </a:solidFill>
                  <a:latin typeface="Helvetica World"/>
                  <a:ea typeface="Helvetica World"/>
                  <a:cs typeface="Helvetica World"/>
                  <a:sym typeface="Helvetica World"/>
                </a:rPr>
                <a:t> • Functionality: Dispenses a predefined quantity on RFID scan</a:t>
              </a:r>
            </a:p>
            <a:p>
              <a:pPr algn="ctr">
                <a:lnSpc>
                  <a:spcPts val="2659"/>
                </a:lnSpc>
              </a:pPr>
              <a:r>
                <a:rPr lang="en-US" sz="1899" spc="7">
                  <a:solidFill>
                    <a:srgbClr val="3D3D3D"/>
                  </a:solidFill>
                  <a:latin typeface="Helvetica World"/>
                  <a:ea typeface="Helvetica World"/>
                  <a:cs typeface="Helvetica World"/>
                  <a:sym typeface="Helvetica World"/>
                </a:rPr>
                <a:t> • Specialty: Fixed pricing model for community water supply</a:t>
              </a:r>
            </a:p>
            <a:p>
              <a:pPr algn="ctr">
                <a:lnSpc>
                  <a:spcPts val="2659"/>
                </a:lnSpc>
              </a:pPr>
              <a:r>
                <a:rPr lang="en-US" sz="1899" spc="7">
                  <a:solidFill>
                    <a:srgbClr val="3D3D3D"/>
                  </a:solidFill>
                  <a:latin typeface="Helvetica World"/>
                  <a:ea typeface="Helvetica World"/>
                  <a:cs typeface="Helvetica World"/>
                  <a:sym typeface="Helvetica World"/>
                </a:rPr>
                <a:t> • Gap: No cloud integration; does not allow dynamic billing based on use</a:t>
              </a:r>
            </a:p>
          </p:txBody>
        </p:sp>
      </p:grpSp>
      <p:grpSp>
        <p:nvGrpSpPr>
          <p:cNvPr id="20" name="Group 20"/>
          <p:cNvGrpSpPr/>
          <p:nvPr/>
        </p:nvGrpSpPr>
        <p:grpSpPr>
          <a:xfrm>
            <a:off x="9290437" y="7490496"/>
            <a:ext cx="8550828" cy="1862662"/>
            <a:chOff x="0" y="0"/>
            <a:chExt cx="7889214" cy="1718539"/>
          </a:xfrm>
        </p:grpSpPr>
        <p:sp>
          <p:nvSpPr>
            <p:cNvPr id="21" name="Freeform 21"/>
            <p:cNvSpPr/>
            <p:nvPr/>
          </p:nvSpPr>
          <p:spPr>
            <a:xfrm>
              <a:off x="0" y="0"/>
              <a:ext cx="7889214" cy="1718539"/>
            </a:xfrm>
            <a:custGeom>
              <a:avLst/>
              <a:gdLst/>
              <a:ahLst/>
              <a:cxnLst/>
              <a:rect l="l" t="t" r="r" b="b"/>
              <a:pathLst>
                <a:path w="7889214" h="1718539">
                  <a:moveTo>
                    <a:pt x="31689" y="0"/>
                  </a:moveTo>
                  <a:lnTo>
                    <a:pt x="7857525" y="0"/>
                  </a:lnTo>
                  <a:cubicBezTo>
                    <a:pt x="7875026" y="0"/>
                    <a:pt x="7889214" y="14188"/>
                    <a:pt x="7889214" y="31689"/>
                  </a:cubicBezTo>
                  <a:lnTo>
                    <a:pt x="7889214" y="1686851"/>
                  </a:lnTo>
                  <a:cubicBezTo>
                    <a:pt x="7889214" y="1695255"/>
                    <a:pt x="7885875" y="1703315"/>
                    <a:pt x="7879932" y="1709258"/>
                  </a:cubicBezTo>
                  <a:cubicBezTo>
                    <a:pt x="7873989" y="1715201"/>
                    <a:pt x="7865929" y="1718539"/>
                    <a:pt x="7857525" y="1718539"/>
                  </a:cubicBezTo>
                  <a:lnTo>
                    <a:pt x="31689" y="1718539"/>
                  </a:lnTo>
                  <a:cubicBezTo>
                    <a:pt x="14188" y="1718539"/>
                    <a:pt x="0" y="1704352"/>
                    <a:pt x="0" y="1686851"/>
                  </a:cubicBezTo>
                  <a:lnTo>
                    <a:pt x="0" y="31689"/>
                  </a:lnTo>
                  <a:cubicBezTo>
                    <a:pt x="0" y="23285"/>
                    <a:pt x="3339" y="15224"/>
                    <a:pt x="9281" y="9281"/>
                  </a:cubicBezTo>
                  <a:cubicBezTo>
                    <a:pt x="15224" y="3339"/>
                    <a:pt x="23285" y="0"/>
                    <a:pt x="31689" y="0"/>
                  </a:cubicBezTo>
                  <a:close/>
                </a:path>
              </a:pathLst>
            </a:custGeom>
            <a:solidFill>
              <a:srgbClr val="FFFFFF"/>
            </a:solidFill>
          </p:spPr>
        </p:sp>
        <p:sp>
          <p:nvSpPr>
            <p:cNvPr id="22" name="TextBox 22"/>
            <p:cNvSpPr txBox="1"/>
            <p:nvPr/>
          </p:nvSpPr>
          <p:spPr>
            <a:xfrm>
              <a:off x="0" y="-47625"/>
              <a:ext cx="7889214" cy="1766164"/>
            </a:xfrm>
            <a:prstGeom prst="rect">
              <a:avLst/>
            </a:prstGeom>
          </p:spPr>
          <p:txBody>
            <a:bodyPr lIns="14501" tIns="14501" rIns="14501" bIns="14501" rtlCol="0" anchor="ctr"/>
            <a:lstStyle/>
            <a:p>
              <a:pPr algn="ctr">
                <a:lnSpc>
                  <a:spcPts val="2659"/>
                </a:lnSpc>
              </a:pPr>
              <a:r>
                <a:rPr lang="en-US" sz="1899" b="1" spc="7">
                  <a:solidFill>
                    <a:srgbClr val="3D3D3D"/>
                  </a:solidFill>
                  <a:latin typeface="Helvetica World Bold"/>
                  <a:ea typeface="Helvetica World Bold"/>
                  <a:cs typeface="Helvetica World Bold"/>
                  <a:sym typeface="Helvetica World Bold"/>
                </a:rPr>
                <a:t>[10] Smart Water Dispenser Monitoring System (Conf. Proc.)</a:t>
              </a:r>
            </a:p>
            <a:p>
              <a:pPr algn="ctr">
                <a:lnSpc>
                  <a:spcPts val="2659"/>
                </a:lnSpc>
              </a:pPr>
              <a:r>
                <a:rPr lang="en-US" sz="1899" spc="7">
                  <a:solidFill>
                    <a:srgbClr val="3D3D3D"/>
                  </a:solidFill>
                  <a:latin typeface="Helvetica World"/>
                  <a:ea typeface="Helvetica World"/>
                  <a:cs typeface="Helvetica World"/>
                  <a:sym typeface="Helvetica World"/>
                </a:rPr>
                <a:t> • Components: RFID, Ultrasonic Sensor, WiFi Module, Relay</a:t>
              </a:r>
            </a:p>
            <a:p>
              <a:pPr algn="ctr">
                <a:lnSpc>
                  <a:spcPts val="2659"/>
                </a:lnSpc>
              </a:pPr>
              <a:r>
                <a:rPr lang="en-US" sz="1899" spc="7">
                  <a:solidFill>
                    <a:srgbClr val="3D3D3D"/>
                  </a:solidFill>
                  <a:latin typeface="Helvetica World"/>
                  <a:ea typeface="Helvetica World"/>
                  <a:cs typeface="Helvetica World"/>
                  <a:sym typeface="Helvetica World"/>
                </a:rPr>
                <a:t> • Functionality: RFID-based access + water level monitor</a:t>
              </a:r>
            </a:p>
            <a:p>
              <a:pPr algn="ctr">
                <a:lnSpc>
                  <a:spcPts val="2659"/>
                </a:lnSpc>
              </a:pPr>
              <a:r>
                <a:rPr lang="en-US" sz="1899" spc="7">
                  <a:solidFill>
                    <a:srgbClr val="3D3D3D"/>
                  </a:solidFill>
                  <a:latin typeface="Helvetica World"/>
                  <a:ea typeface="Helvetica World"/>
                  <a:cs typeface="Helvetica World"/>
                  <a:sym typeface="Helvetica World"/>
                </a:rPr>
                <a:t> • Specialty: Adds monitoring analytics</a:t>
              </a:r>
            </a:p>
            <a:p>
              <a:pPr algn="ctr">
                <a:lnSpc>
                  <a:spcPts val="2659"/>
                </a:lnSpc>
              </a:pPr>
              <a:r>
                <a:rPr lang="en-US" sz="1899" spc="7">
                  <a:solidFill>
                    <a:srgbClr val="3D3D3D"/>
                  </a:solidFill>
                  <a:latin typeface="Helvetica World"/>
                  <a:ea typeface="Helvetica World"/>
                  <a:cs typeface="Helvetica World"/>
                  <a:sym typeface="Helvetica World"/>
                </a:rPr>
                <a:t> • Gap: No detailed user billing or integration with billing APIs like Google Sheets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2268264" y="-578409"/>
            <a:ext cx="11443817" cy="11443817"/>
          </a:xfrm>
          <a:custGeom>
            <a:avLst/>
            <a:gdLst/>
            <a:ahLst/>
            <a:cxnLst/>
            <a:rect l="l" t="t" r="r" b="b"/>
            <a:pathLst>
              <a:path w="11443817" h="11443817">
                <a:moveTo>
                  <a:pt x="0" y="0"/>
                </a:moveTo>
                <a:lnTo>
                  <a:pt x="11443817" y="0"/>
                </a:lnTo>
                <a:lnTo>
                  <a:pt x="11443817"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112447" y="-578409"/>
            <a:ext cx="11443817" cy="11443817"/>
          </a:xfrm>
          <a:custGeom>
            <a:avLst/>
            <a:gdLst/>
            <a:ahLst/>
            <a:cxnLst/>
            <a:rect l="l" t="t" r="r" b="b"/>
            <a:pathLst>
              <a:path w="11443817" h="11443817">
                <a:moveTo>
                  <a:pt x="0" y="0"/>
                </a:moveTo>
                <a:lnTo>
                  <a:pt x="11443817" y="0"/>
                </a:lnTo>
                <a:lnTo>
                  <a:pt x="11443817"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836767" y="1615502"/>
            <a:ext cx="8614466" cy="128904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Conclusion</a:t>
            </a:r>
          </a:p>
        </p:txBody>
      </p:sp>
      <p:sp>
        <p:nvSpPr>
          <p:cNvPr id="5" name="Freeform 5"/>
          <p:cNvSpPr/>
          <p:nvPr/>
        </p:nvSpPr>
        <p:spPr>
          <a:xfrm rot="-354963">
            <a:off x="4771310" y="702393"/>
            <a:ext cx="652613" cy="652613"/>
          </a:xfrm>
          <a:custGeom>
            <a:avLst/>
            <a:gdLst/>
            <a:ahLst/>
            <a:cxnLst/>
            <a:rect l="l" t="t" r="r" b="b"/>
            <a:pathLst>
              <a:path w="652613" h="652613">
                <a:moveTo>
                  <a:pt x="0" y="0"/>
                </a:moveTo>
                <a:lnTo>
                  <a:pt x="652614" y="0"/>
                </a:lnTo>
                <a:lnTo>
                  <a:pt x="652614" y="652614"/>
                </a:lnTo>
                <a:lnTo>
                  <a:pt x="0" y="65261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6" name="Freeform 6"/>
          <p:cNvSpPr/>
          <p:nvPr/>
        </p:nvSpPr>
        <p:spPr>
          <a:xfrm rot="377086">
            <a:off x="12862212" y="730968"/>
            <a:ext cx="652613" cy="652613"/>
          </a:xfrm>
          <a:custGeom>
            <a:avLst/>
            <a:gdLst/>
            <a:ahLst/>
            <a:cxnLst/>
            <a:rect l="l" t="t" r="r" b="b"/>
            <a:pathLst>
              <a:path w="652613" h="652613">
                <a:moveTo>
                  <a:pt x="0" y="0"/>
                </a:moveTo>
                <a:lnTo>
                  <a:pt x="652613" y="0"/>
                </a:lnTo>
                <a:lnTo>
                  <a:pt x="652613" y="652614"/>
                </a:lnTo>
                <a:lnTo>
                  <a:pt x="0" y="65261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7" name="Freeform 7"/>
          <p:cNvSpPr/>
          <p:nvPr/>
        </p:nvSpPr>
        <p:spPr>
          <a:xfrm rot="-6209857" flipH="1" flipV="1">
            <a:off x="15638312" y="1218043"/>
            <a:ext cx="2396535" cy="1611350"/>
          </a:xfrm>
          <a:custGeom>
            <a:avLst/>
            <a:gdLst/>
            <a:ahLst/>
            <a:cxnLst/>
            <a:rect l="l" t="t" r="r" b="b"/>
            <a:pathLst>
              <a:path w="2396535" h="1611350">
                <a:moveTo>
                  <a:pt x="2396536" y="1611350"/>
                </a:moveTo>
                <a:lnTo>
                  <a:pt x="0" y="1611350"/>
                </a:lnTo>
                <a:lnTo>
                  <a:pt x="0" y="0"/>
                </a:lnTo>
                <a:lnTo>
                  <a:pt x="2396536" y="0"/>
                </a:lnTo>
                <a:lnTo>
                  <a:pt x="2396536" y="161135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536976">
            <a:off x="818469" y="4874697"/>
            <a:ext cx="1091084" cy="537607"/>
          </a:xfrm>
          <a:custGeom>
            <a:avLst/>
            <a:gdLst/>
            <a:ahLst/>
            <a:cxnLst/>
            <a:rect l="l" t="t" r="r" b="b"/>
            <a:pathLst>
              <a:path w="1091084" h="537607">
                <a:moveTo>
                  <a:pt x="0" y="0"/>
                </a:moveTo>
                <a:lnTo>
                  <a:pt x="1091084" y="0"/>
                </a:lnTo>
                <a:lnTo>
                  <a:pt x="1091084" y="537606"/>
                </a:lnTo>
                <a:lnTo>
                  <a:pt x="0" y="5376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948388" flipV="1">
            <a:off x="16544408" y="4874697"/>
            <a:ext cx="1091084" cy="537607"/>
          </a:xfrm>
          <a:custGeom>
            <a:avLst/>
            <a:gdLst/>
            <a:ahLst/>
            <a:cxnLst/>
            <a:rect l="l" t="t" r="r" b="b"/>
            <a:pathLst>
              <a:path w="1091084" h="537607">
                <a:moveTo>
                  <a:pt x="0" y="537606"/>
                </a:moveTo>
                <a:lnTo>
                  <a:pt x="1091084" y="537606"/>
                </a:lnTo>
                <a:lnTo>
                  <a:pt x="1091084" y="0"/>
                </a:lnTo>
                <a:lnTo>
                  <a:pt x="0" y="0"/>
                </a:lnTo>
                <a:lnTo>
                  <a:pt x="0" y="537606"/>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0" name="Group 10"/>
          <p:cNvGrpSpPr/>
          <p:nvPr/>
        </p:nvGrpSpPr>
        <p:grpSpPr>
          <a:xfrm>
            <a:off x="2900787" y="3184842"/>
            <a:ext cx="13143380" cy="6375083"/>
            <a:chOff x="0" y="0"/>
            <a:chExt cx="12126420" cy="5881815"/>
          </a:xfrm>
        </p:grpSpPr>
        <p:sp>
          <p:nvSpPr>
            <p:cNvPr id="11" name="Freeform 11"/>
            <p:cNvSpPr/>
            <p:nvPr/>
          </p:nvSpPr>
          <p:spPr>
            <a:xfrm>
              <a:off x="0" y="0"/>
              <a:ext cx="12126420" cy="5881815"/>
            </a:xfrm>
            <a:custGeom>
              <a:avLst/>
              <a:gdLst/>
              <a:ahLst/>
              <a:cxnLst/>
              <a:rect l="l" t="t" r="r" b="b"/>
              <a:pathLst>
                <a:path w="12126420" h="5881815">
                  <a:moveTo>
                    <a:pt x="20616" y="0"/>
                  </a:moveTo>
                  <a:lnTo>
                    <a:pt x="12105804" y="0"/>
                  </a:lnTo>
                  <a:cubicBezTo>
                    <a:pt x="12111272" y="0"/>
                    <a:pt x="12116515" y="2172"/>
                    <a:pt x="12120382" y="6038"/>
                  </a:cubicBezTo>
                  <a:cubicBezTo>
                    <a:pt x="12124248" y="9905"/>
                    <a:pt x="12126420" y="15148"/>
                    <a:pt x="12126420" y="20616"/>
                  </a:cubicBezTo>
                  <a:lnTo>
                    <a:pt x="12126420" y="5861199"/>
                  </a:lnTo>
                  <a:cubicBezTo>
                    <a:pt x="12126420" y="5872585"/>
                    <a:pt x="12117190" y="5881815"/>
                    <a:pt x="12105804" y="5881815"/>
                  </a:cubicBezTo>
                  <a:lnTo>
                    <a:pt x="20616" y="5881815"/>
                  </a:lnTo>
                  <a:cubicBezTo>
                    <a:pt x="15148" y="5881815"/>
                    <a:pt x="9905" y="5879643"/>
                    <a:pt x="6038" y="5875777"/>
                  </a:cubicBezTo>
                  <a:cubicBezTo>
                    <a:pt x="2172" y="5871910"/>
                    <a:pt x="0" y="5866667"/>
                    <a:pt x="0" y="5861199"/>
                  </a:cubicBezTo>
                  <a:lnTo>
                    <a:pt x="0" y="20616"/>
                  </a:lnTo>
                  <a:cubicBezTo>
                    <a:pt x="0" y="15148"/>
                    <a:pt x="2172" y="9905"/>
                    <a:pt x="6038" y="6038"/>
                  </a:cubicBezTo>
                  <a:cubicBezTo>
                    <a:pt x="9905" y="2172"/>
                    <a:pt x="15148" y="0"/>
                    <a:pt x="20616" y="0"/>
                  </a:cubicBezTo>
                  <a:close/>
                </a:path>
              </a:pathLst>
            </a:custGeom>
            <a:solidFill>
              <a:srgbClr val="3D3D3D"/>
            </a:solidFill>
          </p:spPr>
        </p:sp>
        <p:sp>
          <p:nvSpPr>
            <p:cNvPr id="12" name="TextBox 12"/>
            <p:cNvSpPr txBox="1"/>
            <p:nvPr/>
          </p:nvSpPr>
          <p:spPr>
            <a:xfrm>
              <a:off x="0" y="-47625"/>
              <a:ext cx="12126420" cy="5929440"/>
            </a:xfrm>
            <a:prstGeom prst="rect">
              <a:avLst/>
            </a:prstGeom>
          </p:spPr>
          <p:txBody>
            <a:bodyPr lIns="14501" tIns="14501" rIns="14501" bIns="14501" rtlCol="0" anchor="ctr"/>
            <a:lstStyle/>
            <a:p>
              <a:pPr algn="ctr">
                <a:lnSpc>
                  <a:spcPts val="2659"/>
                </a:lnSpc>
              </a:pPr>
              <a:endParaRPr/>
            </a:p>
          </p:txBody>
        </p:sp>
      </p:grpSp>
      <p:sp>
        <p:nvSpPr>
          <p:cNvPr id="13" name="Freeform 13"/>
          <p:cNvSpPr/>
          <p:nvPr/>
        </p:nvSpPr>
        <p:spPr>
          <a:xfrm>
            <a:off x="130353" y="7043584"/>
            <a:ext cx="2984796" cy="2984796"/>
          </a:xfrm>
          <a:custGeom>
            <a:avLst/>
            <a:gdLst/>
            <a:ahLst/>
            <a:cxnLst/>
            <a:rect l="l" t="t" r="r" b="b"/>
            <a:pathLst>
              <a:path w="2984796" h="2984796">
                <a:moveTo>
                  <a:pt x="0" y="0"/>
                </a:moveTo>
                <a:lnTo>
                  <a:pt x="2984796" y="0"/>
                </a:lnTo>
                <a:lnTo>
                  <a:pt x="2984796" y="2984797"/>
                </a:lnTo>
                <a:lnTo>
                  <a:pt x="0" y="29847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id="15" name="TextBox 15"/>
          <p:cNvSpPr txBox="1"/>
          <p:nvPr/>
        </p:nvSpPr>
        <p:spPr>
          <a:xfrm>
            <a:off x="16242446" y="441618"/>
            <a:ext cx="1657237" cy="1289049"/>
          </a:xfrm>
          <a:prstGeom prst="rect">
            <a:avLst/>
          </a:prstGeom>
        </p:spPr>
        <p:txBody>
          <a:bodyPr lIns="0" tIns="0" rIns="0" bIns="0" rtlCol="0" anchor="t">
            <a:spAutoFit/>
          </a:bodyPr>
          <a:lstStyle/>
          <a:p>
            <a:pPr algn="ctr">
              <a:lnSpc>
                <a:spcPts val="9499"/>
              </a:lnSpc>
            </a:pPr>
            <a:r>
              <a:rPr lang="en-US" sz="9999" spc="-289">
                <a:solidFill>
                  <a:srgbClr val="040606"/>
                </a:solidFill>
                <a:latin typeface="Kooperativ"/>
                <a:ea typeface="Kooperativ"/>
                <a:cs typeface="Kooperativ"/>
                <a:sym typeface="Kooperativ"/>
              </a:rPr>
              <a:t>28</a:t>
            </a:r>
          </a:p>
        </p:txBody>
      </p:sp>
      <p:sp>
        <p:nvSpPr>
          <p:cNvPr id="16" name="TextBox 16"/>
          <p:cNvSpPr txBox="1"/>
          <p:nvPr/>
        </p:nvSpPr>
        <p:spPr>
          <a:xfrm>
            <a:off x="4150194" y="3948589"/>
            <a:ext cx="10644565" cy="4780915"/>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The RFID-enabled Smart Water Dispensing System offers an innovative, efficient, and accountable solution to modern water distribution challenges. By integrating IoT, automation, and real-time billing, it ensures fair usage, prevents wastage, and promotes digital water management. This system can significantly contribute to sustainable water practices in both urban and rural areas.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3D3D"/>
        </a:solidFill>
        <a:effectLst/>
      </p:bgPr>
    </p:bg>
    <p:spTree>
      <p:nvGrpSpPr>
        <p:cNvPr id="1" name=""/>
        <p:cNvGrpSpPr/>
        <p:nvPr/>
      </p:nvGrpSpPr>
      <p:grpSpPr>
        <a:xfrm>
          <a:off x="0" y="0"/>
          <a:ext cx="0" cy="0"/>
          <a:chOff x="0" y="0"/>
          <a:chExt cx="0" cy="0"/>
        </a:xfrm>
      </p:grpSpPr>
      <p:sp>
        <p:nvSpPr>
          <p:cNvPr id="2" name="Freeform 2"/>
          <p:cNvSpPr/>
          <p:nvPr/>
        </p:nvSpPr>
        <p:spPr>
          <a:xfrm>
            <a:off x="1815921" y="364518"/>
            <a:ext cx="11443817" cy="11443817"/>
          </a:xfrm>
          <a:custGeom>
            <a:avLst/>
            <a:gdLst/>
            <a:ahLst/>
            <a:cxnLst/>
            <a:rect l="l" t="t" r="r" b="b"/>
            <a:pathLst>
              <a:path w="11443817" h="11443817">
                <a:moveTo>
                  <a:pt x="0" y="0"/>
                </a:moveTo>
                <a:lnTo>
                  <a:pt x="11443818" y="0"/>
                </a:lnTo>
                <a:lnTo>
                  <a:pt x="11443818" y="11443817"/>
                </a:lnTo>
                <a:lnTo>
                  <a:pt x="0" y="11443817"/>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4590509" y="-699557"/>
            <a:ext cx="11443817" cy="11443817"/>
          </a:xfrm>
          <a:custGeom>
            <a:avLst/>
            <a:gdLst/>
            <a:ahLst/>
            <a:cxnLst/>
            <a:rect l="l" t="t" r="r" b="b"/>
            <a:pathLst>
              <a:path w="11443817" h="11443817">
                <a:moveTo>
                  <a:pt x="0" y="0"/>
                </a:moveTo>
                <a:lnTo>
                  <a:pt x="11443818" y="0"/>
                </a:lnTo>
                <a:lnTo>
                  <a:pt x="11443818"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4" name="Freeform 4"/>
          <p:cNvSpPr/>
          <p:nvPr/>
        </p:nvSpPr>
        <p:spPr>
          <a:xfrm rot="-8743228">
            <a:off x="12307867" y="-2759329"/>
            <a:ext cx="7373888" cy="6247694"/>
          </a:xfrm>
          <a:custGeom>
            <a:avLst/>
            <a:gdLst/>
            <a:ahLst/>
            <a:cxnLst/>
            <a:rect l="l" t="t" r="r" b="b"/>
            <a:pathLst>
              <a:path w="7373888" h="6247694">
                <a:moveTo>
                  <a:pt x="0" y="0"/>
                </a:moveTo>
                <a:lnTo>
                  <a:pt x="7373888" y="0"/>
                </a:lnTo>
                <a:lnTo>
                  <a:pt x="7373888" y="6247694"/>
                </a:lnTo>
                <a:lnTo>
                  <a:pt x="0" y="6247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259598" y="1037093"/>
            <a:ext cx="12000141" cy="1289049"/>
          </a:xfrm>
          <a:prstGeom prst="rect">
            <a:avLst/>
          </a:prstGeom>
        </p:spPr>
        <p:txBody>
          <a:bodyPr lIns="0" tIns="0" rIns="0" bIns="0" rtlCol="0" anchor="t">
            <a:spAutoFit/>
          </a:bodyPr>
          <a:lstStyle/>
          <a:p>
            <a:pPr algn="l">
              <a:lnSpc>
                <a:spcPts val="9499"/>
              </a:lnSpc>
            </a:pPr>
            <a:r>
              <a:rPr lang="en-US" sz="9999" spc="-289">
                <a:solidFill>
                  <a:srgbClr val="FFFFFF"/>
                </a:solidFill>
                <a:latin typeface="Kooperativ"/>
                <a:ea typeface="Kooperativ"/>
                <a:cs typeface="Kooperativ"/>
                <a:sym typeface="Kooperativ"/>
              </a:rPr>
              <a:t>Reference</a:t>
            </a:r>
          </a:p>
        </p:txBody>
      </p:sp>
      <p:sp>
        <p:nvSpPr>
          <p:cNvPr id="6" name="Freeform 6"/>
          <p:cNvSpPr/>
          <p:nvPr/>
        </p:nvSpPr>
        <p:spPr>
          <a:xfrm rot="520773">
            <a:off x="16785564" y="4972271"/>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TextBox 7"/>
          <p:cNvSpPr txBox="1"/>
          <p:nvPr/>
        </p:nvSpPr>
        <p:spPr>
          <a:xfrm>
            <a:off x="16044561" y="856677"/>
            <a:ext cx="1657237" cy="1289049"/>
          </a:xfrm>
          <a:prstGeom prst="rect">
            <a:avLst/>
          </a:prstGeom>
        </p:spPr>
        <p:txBody>
          <a:bodyPr lIns="0" tIns="0" rIns="0" bIns="0" rtlCol="0" anchor="t">
            <a:spAutoFit/>
          </a:bodyPr>
          <a:lstStyle/>
          <a:p>
            <a:pPr algn="ctr">
              <a:lnSpc>
                <a:spcPts val="9499"/>
              </a:lnSpc>
            </a:pPr>
            <a:r>
              <a:rPr lang="en-US" sz="9999" spc="-289">
                <a:solidFill>
                  <a:srgbClr val="FFFFFF"/>
                </a:solidFill>
                <a:latin typeface="Kooperativ"/>
                <a:ea typeface="Kooperativ"/>
                <a:cs typeface="Kooperativ"/>
                <a:sym typeface="Kooperativ"/>
              </a:rPr>
              <a:t>29</a:t>
            </a:r>
          </a:p>
        </p:txBody>
      </p:sp>
      <p:grpSp>
        <p:nvGrpSpPr>
          <p:cNvPr id="8" name="Group 8"/>
          <p:cNvGrpSpPr/>
          <p:nvPr/>
        </p:nvGrpSpPr>
        <p:grpSpPr>
          <a:xfrm>
            <a:off x="8380558" y="6980244"/>
            <a:ext cx="7796343" cy="1588456"/>
            <a:chOff x="0" y="0"/>
            <a:chExt cx="7193107" cy="1465551"/>
          </a:xfrm>
        </p:grpSpPr>
        <p:sp>
          <p:nvSpPr>
            <p:cNvPr id="9" name="Freeform 9"/>
            <p:cNvSpPr/>
            <p:nvPr/>
          </p:nvSpPr>
          <p:spPr>
            <a:xfrm>
              <a:off x="0" y="0"/>
              <a:ext cx="7193107" cy="1465551"/>
            </a:xfrm>
            <a:custGeom>
              <a:avLst/>
              <a:gdLst/>
              <a:ahLst/>
              <a:cxnLst/>
              <a:rect l="l" t="t" r="r" b="b"/>
              <a:pathLst>
                <a:path w="7193107" h="1465551">
                  <a:moveTo>
                    <a:pt x="34756" y="0"/>
                  </a:moveTo>
                  <a:lnTo>
                    <a:pt x="7158351" y="0"/>
                  </a:lnTo>
                  <a:cubicBezTo>
                    <a:pt x="7167569" y="0"/>
                    <a:pt x="7176409" y="3662"/>
                    <a:pt x="7182927" y="10180"/>
                  </a:cubicBezTo>
                  <a:cubicBezTo>
                    <a:pt x="7189445" y="16698"/>
                    <a:pt x="7193107" y="25538"/>
                    <a:pt x="7193107" y="34756"/>
                  </a:cubicBezTo>
                  <a:lnTo>
                    <a:pt x="7193107" y="1430795"/>
                  </a:lnTo>
                  <a:cubicBezTo>
                    <a:pt x="7193107" y="1440013"/>
                    <a:pt x="7189445" y="1448853"/>
                    <a:pt x="7182927" y="1455371"/>
                  </a:cubicBezTo>
                  <a:cubicBezTo>
                    <a:pt x="7176409" y="1461889"/>
                    <a:pt x="7167569" y="1465551"/>
                    <a:pt x="7158351" y="1465551"/>
                  </a:cubicBezTo>
                  <a:lnTo>
                    <a:pt x="34756" y="1465551"/>
                  </a:lnTo>
                  <a:cubicBezTo>
                    <a:pt x="25538" y="1465551"/>
                    <a:pt x="16698" y="1461889"/>
                    <a:pt x="10180" y="1455371"/>
                  </a:cubicBezTo>
                  <a:cubicBezTo>
                    <a:pt x="3662" y="1448853"/>
                    <a:pt x="0" y="1440013"/>
                    <a:pt x="0" y="1430795"/>
                  </a:cubicBezTo>
                  <a:lnTo>
                    <a:pt x="0" y="34756"/>
                  </a:lnTo>
                  <a:cubicBezTo>
                    <a:pt x="0" y="25538"/>
                    <a:pt x="3662" y="16698"/>
                    <a:pt x="10180" y="10180"/>
                  </a:cubicBezTo>
                  <a:cubicBezTo>
                    <a:pt x="16698" y="3662"/>
                    <a:pt x="25538" y="0"/>
                    <a:pt x="34756" y="0"/>
                  </a:cubicBezTo>
                  <a:close/>
                </a:path>
              </a:pathLst>
            </a:custGeom>
            <a:solidFill>
              <a:srgbClr val="947F57"/>
            </a:solidFill>
          </p:spPr>
        </p:sp>
        <p:sp>
          <p:nvSpPr>
            <p:cNvPr id="10" name="TextBox 10"/>
            <p:cNvSpPr txBox="1"/>
            <p:nvPr/>
          </p:nvSpPr>
          <p:spPr>
            <a:xfrm>
              <a:off x="0" y="-47625"/>
              <a:ext cx="7193107" cy="1513176"/>
            </a:xfrm>
            <a:prstGeom prst="rect">
              <a:avLst/>
            </a:prstGeom>
          </p:spPr>
          <p:txBody>
            <a:bodyPr lIns="14501" tIns="14501" rIns="14501" bIns="14501" rtlCol="0" anchor="ctr"/>
            <a:lstStyle/>
            <a:p>
              <a:pPr algn="ctr">
                <a:lnSpc>
                  <a:spcPts val="2659"/>
                </a:lnSpc>
              </a:pPr>
              <a:r>
                <a:rPr lang="en-US" sz="1899" spc="7">
                  <a:solidFill>
                    <a:srgbClr val="FFFFFF"/>
                  </a:solidFill>
                  <a:latin typeface="Helvetica World"/>
                  <a:ea typeface="Helvetica World"/>
                  <a:cs typeface="Helvetica World"/>
                  <a:sym typeface="Helvetica World"/>
                </a:rPr>
                <a:t>[6] A. Labrahmi, “Arduino Smart Water Dispenser System,” GitHub Project Repository, 2022. [Online]. Available: </a:t>
              </a:r>
              <a:r>
                <a:rPr lang="en-US" sz="1899" u="sng" spc="7">
                  <a:solidFill>
                    <a:srgbClr val="FFFFFF"/>
                  </a:solidFill>
                  <a:latin typeface="Helvetica World"/>
                  <a:ea typeface="Helvetica World"/>
                  <a:cs typeface="Helvetica World"/>
                  <a:sym typeface="Helvetica World"/>
                  <a:hlinkClick r:id="rId8" tooltip="https://github.com/Labrahmi/water-dispenser-system"/>
                </a:rPr>
                <a:t>https://github.com/Labrahmi/water-dispenser-system</a:t>
              </a:r>
            </a:p>
          </p:txBody>
        </p:sp>
      </p:grpSp>
      <p:grpSp>
        <p:nvGrpSpPr>
          <p:cNvPr id="11" name="Group 11"/>
          <p:cNvGrpSpPr/>
          <p:nvPr/>
        </p:nvGrpSpPr>
        <p:grpSpPr>
          <a:xfrm>
            <a:off x="955927" y="3183232"/>
            <a:ext cx="6243531" cy="1165432"/>
            <a:chOff x="0" y="0"/>
            <a:chExt cx="5760442" cy="1075257"/>
          </a:xfrm>
        </p:grpSpPr>
        <p:sp>
          <p:nvSpPr>
            <p:cNvPr id="12" name="Freeform 12"/>
            <p:cNvSpPr/>
            <p:nvPr/>
          </p:nvSpPr>
          <p:spPr>
            <a:xfrm>
              <a:off x="0" y="0"/>
              <a:ext cx="5760442" cy="1075257"/>
            </a:xfrm>
            <a:custGeom>
              <a:avLst/>
              <a:gdLst/>
              <a:ahLst/>
              <a:cxnLst/>
              <a:rect l="l" t="t" r="r" b="b"/>
              <a:pathLst>
                <a:path w="5760442" h="1075257">
                  <a:moveTo>
                    <a:pt x="43400" y="0"/>
                  </a:moveTo>
                  <a:lnTo>
                    <a:pt x="5717042" y="0"/>
                  </a:lnTo>
                  <a:cubicBezTo>
                    <a:pt x="5741011" y="0"/>
                    <a:pt x="5760442" y="19431"/>
                    <a:pt x="5760442" y="43400"/>
                  </a:cubicBezTo>
                  <a:lnTo>
                    <a:pt x="5760442" y="1031857"/>
                  </a:lnTo>
                  <a:cubicBezTo>
                    <a:pt x="5760442" y="1043368"/>
                    <a:pt x="5755869" y="1054407"/>
                    <a:pt x="5747730" y="1062546"/>
                  </a:cubicBezTo>
                  <a:cubicBezTo>
                    <a:pt x="5739591" y="1070685"/>
                    <a:pt x="5728552" y="1075257"/>
                    <a:pt x="5717042" y="1075257"/>
                  </a:cubicBezTo>
                  <a:lnTo>
                    <a:pt x="43400" y="1075257"/>
                  </a:lnTo>
                  <a:cubicBezTo>
                    <a:pt x="31889" y="1075257"/>
                    <a:pt x="20850" y="1070685"/>
                    <a:pt x="12711" y="1062546"/>
                  </a:cubicBezTo>
                  <a:cubicBezTo>
                    <a:pt x="4572" y="1054407"/>
                    <a:pt x="0" y="1043368"/>
                    <a:pt x="0" y="1031857"/>
                  </a:cubicBezTo>
                  <a:lnTo>
                    <a:pt x="0" y="43400"/>
                  </a:lnTo>
                  <a:cubicBezTo>
                    <a:pt x="0" y="31889"/>
                    <a:pt x="4572" y="20850"/>
                    <a:pt x="12711" y="12711"/>
                  </a:cubicBezTo>
                  <a:cubicBezTo>
                    <a:pt x="20850" y="4572"/>
                    <a:pt x="31889" y="0"/>
                    <a:pt x="43400" y="0"/>
                  </a:cubicBezTo>
                  <a:close/>
                </a:path>
              </a:pathLst>
            </a:custGeom>
            <a:solidFill>
              <a:srgbClr val="FFFFFF"/>
            </a:solidFill>
          </p:spPr>
        </p:sp>
        <p:sp>
          <p:nvSpPr>
            <p:cNvPr id="13" name="TextBox 13"/>
            <p:cNvSpPr txBox="1"/>
            <p:nvPr/>
          </p:nvSpPr>
          <p:spPr>
            <a:xfrm>
              <a:off x="0" y="-47625"/>
              <a:ext cx="5760442" cy="1122882"/>
            </a:xfrm>
            <a:prstGeom prst="rect">
              <a:avLst/>
            </a:prstGeom>
          </p:spPr>
          <p:txBody>
            <a:bodyPr lIns="14501" tIns="14501" rIns="14501" bIns="14501" rtlCol="0" anchor="ctr"/>
            <a:lstStyle/>
            <a:p>
              <a:pPr algn="ctr">
                <a:lnSpc>
                  <a:spcPts val="2659"/>
                </a:lnSpc>
              </a:pPr>
              <a:r>
                <a:rPr lang="en-US" sz="1899" spc="7">
                  <a:solidFill>
                    <a:srgbClr val="3D3D3D"/>
                  </a:solidFill>
                  <a:latin typeface="Helvetica World"/>
                  <a:ea typeface="Helvetica World"/>
                  <a:cs typeface="Helvetica World"/>
                  <a:sym typeface="Helvetica World"/>
                </a:rPr>
                <a:t>[1] Instructables Team, “Water Dispenser IoT Project,” Instructables, 2024. [Online]. Available: https://www.instructables.com/Water-Dispenser/</a:t>
              </a:r>
            </a:p>
          </p:txBody>
        </p:sp>
      </p:grpSp>
      <p:grpSp>
        <p:nvGrpSpPr>
          <p:cNvPr id="14" name="Group 14"/>
          <p:cNvGrpSpPr/>
          <p:nvPr/>
        </p:nvGrpSpPr>
        <p:grpSpPr>
          <a:xfrm>
            <a:off x="955927" y="4599385"/>
            <a:ext cx="6243531" cy="1960268"/>
            <a:chOff x="0" y="0"/>
            <a:chExt cx="5760442" cy="1808594"/>
          </a:xfrm>
        </p:grpSpPr>
        <p:sp>
          <p:nvSpPr>
            <p:cNvPr id="15" name="Freeform 15"/>
            <p:cNvSpPr/>
            <p:nvPr/>
          </p:nvSpPr>
          <p:spPr>
            <a:xfrm>
              <a:off x="0" y="0"/>
              <a:ext cx="5760442" cy="1808594"/>
            </a:xfrm>
            <a:custGeom>
              <a:avLst/>
              <a:gdLst/>
              <a:ahLst/>
              <a:cxnLst/>
              <a:rect l="l" t="t" r="r" b="b"/>
              <a:pathLst>
                <a:path w="5760442" h="1808594">
                  <a:moveTo>
                    <a:pt x="43400" y="0"/>
                  </a:moveTo>
                  <a:lnTo>
                    <a:pt x="5717042" y="0"/>
                  </a:lnTo>
                  <a:cubicBezTo>
                    <a:pt x="5741011" y="0"/>
                    <a:pt x="5760442" y="19431"/>
                    <a:pt x="5760442" y="43400"/>
                  </a:cubicBezTo>
                  <a:lnTo>
                    <a:pt x="5760442" y="1765194"/>
                  </a:lnTo>
                  <a:cubicBezTo>
                    <a:pt x="5760442" y="1789163"/>
                    <a:pt x="5741011" y="1808594"/>
                    <a:pt x="5717042" y="1808594"/>
                  </a:cubicBezTo>
                  <a:lnTo>
                    <a:pt x="43400" y="1808594"/>
                  </a:lnTo>
                  <a:cubicBezTo>
                    <a:pt x="31889" y="1808594"/>
                    <a:pt x="20850" y="1804021"/>
                    <a:pt x="12711" y="1795882"/>
                  </a:cubicBezTo>
                  <a:cubicBezTo>
                    <a:pt x="4572" y="1787743"/>
                    <a:pt x="0" y="1776705"/>
                    <a:pt x="0" y="1765194"/>
                  </a:cubicBezTo>
                  <a:lnTo>
                    <a:pt x="0" y="43400"/>
                  </a:lnTo>
                  <a:cubicBezTo>
                    <a:pt x="0" y="31889"/>
                    <a:pt x="4572" y="20850"/>
                    <a:pt x="12711" y="12711"/>
                  </a:cubicBezTo>
                  <a:cubicBezTo>
                    <a:pt x="20850" y="4572"/>
                    <a:pt x="31889" y="0"/>
                    <a:pt x="43400" y="0"/>
                  </a:cubicBezTo>
                  <a:close/>
                </a:path>
              </a:pathLst>
            </a:custGeom>
            <a:solidFill>
              <a:srgbClr val="FFFFFF"/>
            </a:solidFill>
          </p:spPr>
        </p:sp>
        <p:sp>
          <p:nvSpPr>
            <p:cNvPr id="16" name="TextBox 16"/>
            <p:cNvSpPr txBox="1"/>
            <p:nvPr/>
          </p:nvSpPr>
          <p:spPr>
            <a:xfrm>
              <a:off x="0" y="-47625"/>
              <a:ext cx="5760442" cy="1856219"/>
            </a:xfrm>
            <a:prstGeom prst="rect">
              <a:avLst/>
            </a:prstGeom>
          </p:spPr>
          <p:txBody>
            <a:bodyPr lIns="14501" tIns="14501" rIns="14501" bIns="14501" rtlCol="0" anchor="ctr"/>
            <a:lstStyle/>
            <a:p>
              <a:pPr algn="ctr">
                <a:lnSpc>
                  <a:spcPts val="2659"/>
                </a:lnSpc>
              </a:pPr>
              <a:r>
                <a:rPr lang="en-US" sz="1899" spc="7">
                  <a:solidFill>
                    <a:srgbClr val="3D3D3D"/>
                  </a:solidFill>
                  <a:latin typeface="Helvetica World"/>
                  <a:ea typeface="Helvetica World"/>
                  <a:cs typeface="Helvetica World"/>
                  <a:sym typeface="Helvetica World"/>
                </a:rPr>
                <a:t>[2] K. Abubakar, M. Tariq, and S. R. Ali, “Smart Water ATM with Arduino Integration, RFID Authentication, and Dynamic Dispensing,” Electronics, vol. 13, no. 9, p. 1657, 2024. [Online]. Available: https://www.mdpi.com/2079-9292/13/9/1657</a:t>
              </a:r>
            </a:p>
          </p:txBody>
        </p:sp>
      </p:grpSp>
      <p:grpSp>
        <p:nvGrpSpPr>
          <p:cNvPr id="17" name="Group 17"/>
          <p:cNvGrpSpPr/>
          <p:nvPr/>
        </p:nvGrpSpPr>
        <p:grpSpPr>
          <a:xfrm>
            <a:off x="8378048" y="3167058"/>
            <a:ext cx="7793022" cy="1992616"/>
            <a:chOff x="0" y="0"/>
            <a:chExt cx="7190042" cy="1838439"/>
          </a:xfrm>
        </p:grpSpPr>
        <p:sp>
          <p:nvSpPr>
            <p:cNvPr id="18" name="Freeform 18"/>
            <p:cNvSpPr/>
            <p:nvPr/>
          </p:nvSpPr>
          <p:spPr>
            <a:xfrm>
              <a:off x="0" y="0"/>
              <a:ext cx="7190043" cy="1838439"/>
            </a:xfrm>
            <a:custGeom>
              <a:avLst/>
              <a:gdLst/>
              <a:ahLst/>
              <a:cxnLst/>
              <a:rect l="l" t="t" r="r" b="b"/>
              <a:pathLst>
                <a:path w="7190043" h="1838439">
                  <a:moveTo>
                    <a:pt x="34770" y="0"/>
                  </a:moveTo>
                  <a:lnTo>
                    <a:pt x="7155272" y="0"/>
                  </a:lnTo>
                  <a:cubicBezTo>
                    <a:pt x="7164494" y="0"/>
                    <a:pt x="7173338" y="3663"/>
                    <a:pt x="7179859" y="10184"/>
                  </a:cubicBezTo>
                  <a:cubicBezTo>
                    <a:pt x="7186379" y="16705"/>
                    <a:pt x="7190043" y="25549"/>
                    <a:pt x="7190043" y="34770"/>
                  </a:cubicBezTo>
                  <a:lnTo>
                    <a:pt x="7190043" y="1803668"/>
                  </a:lnTo>
                  <a:cubicBezTo>
                    <a:pt x="7190043" y="1812890"/>
                    <a:pt x="7186379" y="1821734"/>
                    <a:pt x="7179859" y="1828255"/>
                  </a:cubicBezTo>
                  <a:cubicBezTo>
                    <a:pt x="7173338" y="1834775"/>
                    <a:pt x="7164494" y="1838439"/>
                    <a:pt x="7155272" y="1838439"/>
                  </a:cubicBezTo>
                  <a:lnTo>
                    <a:pt x="34770" y="1838439"/>
                  </a:lnTo>
                  <a:cubicBezTo>
                    <a:pt x="25549" y="1838439"/>
                    <a:pt x="16705" y="1834775"/>
                    <a:pt x="10184" y="1828255"/>
                  </a:cubicBezTo>
                  <a:cubicBezTo>
                    <a:pt x="3663" y="1821734"/>
                    <a:pt x="0" y="1812890"/>
                    <a:pt x="0" y="1803668"/>
                  </a:cubicBezTo>
                  <a:lnTo>
                    <a:pt x="0" y="34770"/>
                  </a:lnTo>
                  <a:cubicBezTo>
                    <a:pt x="0" y="25549"/>
                    <a:pt x="3663" y="16705"/>
                    <a:pt x="10184" y="10184"/>
                  </a:cubicBezTo>
                  <a:cubicBezTo>
                    <a:pt x="16705" y="3663"/>
                    <a:pt x="25549" y="0"/>
                    <a:pt x="34770" y="0"/>
                  </a:cubicBezTo>
                  <a:close/>
                </a:path>
              </a:pathLst>
            </a:custGeom>
            <a:solidFill>
              <a:srgbClr val="947F57"/>
            </a:solidFill>
          </p:spPr>
        </p:sp>
        <p:sp>
          <p:nvSpPr>
            <p:cNvPr id="19" name="TextBox 19"/>
            <p:cNvSpPr txBox="1"/>
            <p:nvPr/>
          </p:nvSpPr>
          <p:spPr>
            <a:xfrm>
              <a:off x="0" y="-47625"/>
              <a:ext cx="7190042" cy="1886064"/>
            </a:xfrm>
            <a:prstGeom prst="rect">
              <a:avLst/>
            </a:prstGeom>
          </p:spPr>
          <p:txBody>
            <a:bodyPr lIns="14501" tIns="14501" rIns="14501" bIns="14501" rtlCol="0" anchor="ctr"/>
            <a:lstStyle/>
            <a:p>
              <a:pPr algn="ctr">
                <a:lnSpc>
                  <a:spcPts val="2659"/>
                </a:lnSpc>
              </a:pPr>
              <a:r>
                <a:rPr lang="en-US" sz="1899" spc="7">
                  <a:solidFill>
                    <a:srgbClr val="FFFFFF"/>
                  </a:solidFill>
                  <a:latin typeface="Helvetica World"/>
                  <a:ea typeface="Helvetica World"/>
                  <a:cs typeface="Helvetica World"/>
                  <a:sym typeface="Helvetica World"/>
                </a:rPr>
                <a:t>[4] P. Kumari and R. Sinha, “IoT Based Water Management System using RFID for Rural Areas,” International Journal of Advanced Research in Science, Communication and Technology (IJARSCT), vol. 4, no. 5, pp. 123–130, 2024. [Online]. Available: https://ijarsct.co.in/A16820.pdf</a:t>
              </a:r>
            </a:p>
          </p:txBody>
        </p:sp>
      </p:grpSp>
      <p:sp>
        <p:nvSpPr>
          <p:cNvPr id="20" name="AutoShape 20"/>
          <p:cNvSpPr/>
          <p:nvPr/>
        </p:nvSpPr>
        <p:spPr>
          <a:xfrm>
            <a:off x="7790008" y="2326142"/>
            <a:ext cx="0" cy="7077999"/>
          </a:xfrm>
          <a:prstGeom prst="line">
            <a:avLst/>
          </a:prstGeom>
          <a:ln w="38100" cap="flat">
            <a:solidFill>
              <a:srgbClr val="E8E8E8"/>
            </a:solidFill>
            <a:prstDash val="solid"/>
            <a:headEnd type="none" w="sm" len="sm"/>
            <a:tailEnd type="none" w="sm" len="sm"/>
          </a:ln>
        </p:spPr>
      </p:sp>
      <p:grpSp>
        <p:nvGrpSpPr>
          <p:cNvPr id="21" name="Group 21"/>
          <p:cNvGrpSpPr/>
          <p:nvPr/>
        </p:nvGrpSpPr>
        <p:grpSpPr>
          <a:xfrm>
            <a:off x="8383879" y="5439421"/>
            <a:ext cx="7793022" cy="1261076"/>
            <a:chOff x="0" y="0"/>
            <a:chExt cx="7190042" cy="1163501"/>
          </a:xfrm>
        </p:grpSpPr>
        <p:sp>
          <p:nvSpPr>
            <p:cNvPr id="22" name="Freeform 22"/>
            <p:cNvSpPr/>
            <p:nvPr/>
          </p:nvSpPr>
          <p:spPr>
            <a:xfrm>
              <a:off x="0" y="0"/>
              <a:ext cx="7190043" cy="1163501"/>
            </a:xfrm>
            <a:custGeom>
              <a:avLst/>
              <a:gdLst/>
              <a:ahLst/>
              <a:cxnLst/>
              <a:rect l="l" t="t" r="r" b="b"/>
              <a:pathLst>
                <a:path w="7190043" h="1163501">
                  <a:moveTo>
                    <a:pt x="34770" y="0"/>
                  </a:moveTo>
                  <a:lnTo>
                    <a:pt x="7155272" y="0"/>
                  </a:lnTo>
                  <a:cubicBezTo>
                    <a:pt x="7164494" y="0"/>
                    <a:pt x="7173338" y="3663"/>
                    <a:pt x="7179859" y="10184"/>
                  </a:cubicBezTo>
                  <a:cubicBezTo>
                    <a:pt x="7186379" y="16705"/>
                    <a:pt x="7190043" y="25549"/>
                    <a:pt x="7190043" y="34770"/>
                  </a:cubicBezTo>
                  <a:lnTo>
                    <a:pt x="7190043" y="1128731"/>
                  </a:lnTo>
                  <a:cubicBezTo>
                    <a:pt x="7190043" y="1137953"/>
                    <a:pt x="7186379" y="1146797"/>
                    <a:pt x="7179859" y="1153317"/>
                  </a:cubicBezTo>
                  <a:cubicBezTo>
                    <a:pt x="7173338" y="1159838"/>
                    <a:pt x="7164494" y="1163501"/>
                    <a:pt x="7155272" y="1163501"/>
                  </a:cubicBezTo>
                  <a:lnTo>
                    <a:pt x="34770" y="1163501"/>
                  </a:lnTo>
                  <a:cubicBezTo>
                    <a:pt x="25549" y="1163501"/>
                    <a:pt x="16705" y="1159838"/>
                    <a:pt x="10184" y="1153317"/>
                  </a:cubicBezTo>
                  <a:cubicBezTo>
                    <a:pt x="3663" y="1146797"/>
                    <a:pt x="0" y="1137953"/>
                    <a:pt x="0" y="1128731"/>
                  </a:cubicBezTo>
                  <a:lnTo>
                    <a:pt x="0" y="34770"/>
                  </a:lnTo>
                  <a:cubicBezTo>
                    <a:pt x="0" y="25549"/>
                    <a:pt x="3663" y="16705"/>
                    <a:pt x="10184" y="10184"/>
                  </a:cubicBezTo>
                  <a:cubicBezTo>
                    <a:pt x="16705" y="3663"/>
                    <a:pt x="25549" y="0"/>
                    <a:pt x="34770" y="0"/>
                  </a:cubicBezTo>
                  <a:close/>
                </a:path>
              </a:pathLst>
            </a:custGeom>
            <a:solidFill>
              <a:srgbClr val="947F57"/>
            </a:solidFill>
          </p:spPr>
        </p:sp>
        <p:sp>
          <p:nvSpPr>
            <p:cNvPr id="23" name="TextBox 23"/>
            <p:cNvSpPr txBox="1"/>
            <p:nvPr/>
          </p:nvSpPr>
          <p:spPr>
            <a:xfrm>
              <a:off x="0" y="-47625"/>
              <a:ext cx="7190042" cy="1211126"/>
            </a:xfrm>
            <a:prstGeom prst="rect">
              <a:avLst/>
            </a:prstGeom>
          </p:spPr>
          <p:txBody>
            <a:bodyPr lIns="14501" tIns="14501" rIns="14501" bIns="14501" rtlCol="0" anchor="ctr"/>
            <a:lstStyle/>
            <a:p>
              <a:pPr algn="ctr">
                <a:lnSpc>
                  <a:spcPts val="2659"/>
                </a:lnSpc>
              </a:pPr>
              <a:r>
                <a:rPr lang="en-US" sz="1899" spc="7">
                  <a:solidFill>
                    <a:srgbClr val="FFFFFF"/>
                  </a:solidFill>
                  <a:latin typeface="Helvetica World"/>
                  <a:ea typeface="Helvetica World"/>
                  <a:cs typeface="Helvetica World"/>
                  <a:sym typeface="Helvetica World"/>
                </a:rPr>
                <a:t>[5] N. Jaiswal and R. Jaiswal, “Smart Water Dispenser Using RFID Reader,” Project Report, Academia.edu, 2023. [Online]. Available: https://www.academia.edu/42654070</a:t>
              </a:r>
            </a:p>
          </p:txBody>
        </p:sp>
      </p:grpSp>
      <p:grpSp>
        <p:nvGrpSpPr>
          <p:cNvPr id="24" name="Group 24"/>
          <p:cNvGrpSpPr/>
          <p:nvPr/>
        </p:nvGrpSpPr>
        <p:grpSpPr>
          <a:xfrm>
            <a:off x="955927" y="6794338"/>
            <a:ext cx="6243531" cy="1960268"/>
            <a:chOff x="0" y="0"/>
            <a:chExt cx="5760442" cy="1808594"/>
          </a:xfrm>
        </p:grpSpPr>
        <p:sp>
          <p:nvSpPr>
            <p:cNvPr id="25" name="Freeform 25"/>
            <p:cNvSpPr/>
            <p:nvPr/>
          </p:nvSpPr>
          <p:spPr>
            <a:xfrm>
              <a:off x="0" y="0"/>
              <a:ext cx="5760442" cy="1808594"/>
            </a:xfrm>
            <a:custGeom>
              <a:avLst/>
              <a:gdLst/>
              <a:ahLst/>
              <a:cxnLst/>
              <a:rect l="l" t="t" r="r" b="b"/>
              <a:pathLst>
                <a:path w="5760442" h="1808594">
                  <a:moveTo>
                    <a:pt x="43400" y="0"/>
                  </a:moveTo>
                  <a:lnTo>
                    <a:pt x="5717042" y="0"/>
                  </a:lnTo>
                  <a:cubicBezTo>
                    <a:pt x="5741011" y="0"/>
                    <a:pt x="5760442" y="19431"/>
                    <a:pt x="5760442" y="43400"/>
                  </a:cubicBezTo>
                  <a:lnTo>
                    <a:pt x="5760442" y="1765194"/>
                  </a:lnTo>
                  <a:cubicBezTo>
                    <a:pt x="5760442" y="1789163"/>
                    <a:pt x="5741011" y="1808594"/>
                    <a:pt x="5717042" y="1808594"/>
                  </a:cubicBezTo>
                  <a:lnTo>
                    <a:pt x="43400" y="1808594"/>
                  </a:lnTo>
                  <a:cubicBezTo>
                    <a:pt x="31889" y="1808594"/>
                    <a:pt x="20850" y="1804021"/>
                    <a:pt x="12711" y="1795882"/>
                  </a:cubicBezTo>
                  <a:cubicBezTo>
                    <a:pt x="4572" y="1787743"/>
                    <a:pt x="0" y="1776705"/>
                    <a:pt x="0" y="1765194"/>
                  </a:cubicBezTo>
                  <a:lnTo>
                    <a:pt x="0" y="43400"/>
                  </a:lnTo>
                  <a:cubicBezTo>
                    <a:pt x="0" y="31889"/>
                    <a:pt x="4572" y="20850"/>
                    <a:pt x="12711" y="12711"/>
                  </a:cubicBezTo>
                  <a:cubicBezTo>
                    <a:pt x="20850" y="4572"/>
                    <a:pt x="31889" y="0"/>
                    <a:pt x="43400" y="0"/>
                  </a:cubicBezTo>
                  <a:close/>
                </a:path>
              </a:pathLst>
            </a:custGeom>
            <a:solidFill>
              <a:srgbClr val="FFFFFF"/>
            </a:solidFill>
          </p:spPr>
        </p:sp>
        <p:sp>
          <p:nvSpPr>
            <p:cNvPr id="26" name="TextBox 26"/>
            <p:cNvSpPr txBox="1"/>
            <p:nvPr/>
          </p:nvSpPr>
          <p:spPr>
            <a:xfrm>
              <a:off x="0" y="-47625"/>
              <a:ext cx="5760442" cy="1856219"/>
            </a:xfrm>
            <a:prstGeom prst="rect">
              <a:avLst/>
            </a:prstGeom>
          </p:spPr>
          <p:txBody>
            <a:bodyPr lIns="14501" tIns="14501" rIns="14501" bIns="14501" rtlCol="0" anchor="ctr"/>
            <a:lstStyle/>
            <a:p>
              <a:pPr algn="ctr">
                <a:lnSpc>
                  <a:spcPts val="2659"/>
                </a:lnSpc>
              </a:pPr>
              <a:r>
                <a:rPr lang="en-US" sz="1899" spc="7">
                  <a:solidFill>
                    <a:srgbClr val="3D3D3D"/>
                  </a:solidFill>
                  <a:latin typeface="Helvetica World"/>
                  <a:ea typeface="Helvetica World"/>
                  <a:cs typeface="Helvetica World"/>
                  <a:sym typeface="Helvetica World"/>
                </a:rPr>
                <a:t>[3] H. Ahmed, “Advancing Water Vending Industry through RFID and IoT Empowerment,” International Conference on Advanced Electrical and Electronics Engineering (ICAEEE), 2024. [Online]. Available: </a:t>
              </a:r>
              <a:r>
                <a:rPr lang="en-US" sz="1899" u="sng" spc="7">
                  <a:solidFill>
                    <a:srgbClr val="3D3D3D"/>
                  </a:solidFill>
                  <a:latin typeface="Helvetica World"/>
                  <a:ea typeface="Helvetica World"/>
                  <a:cs typeface="Helvetica World"/>
                  <a:sym typeface="Helvetica World"/>
                  <a:hlinkClick r:id="rId9" tooltip="https://www.researchgate.net/publication/381693362"/>
                </a:rPr>
                <a:t>https://www.researchgate.net/publication/381693362</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3D3D"/>
        </a:solidFill>
        <a:effectLst/>
      </p:bgPr>
    </p:bg>
    <p:spTree>
      <p:nvGrpSpPr>
        <p:cNvPr id="1" name=""/>
        <p:cNvGrpSpPr/>
        <p:nvPr/>
      </p:nvGrpSpPr>
      <p:grpSpPr>
        <a:xfrm>
          <a:off x="0" y="0"/>
          <a:ext cx="0" cy="0"/>
          <a:chOff x="0" y="0"/>
          <a:chExt cx="0" cy="0"/>
        </a:xfrm>
      </p:grpSpPr>
      <p:sp>
        <p:nvSpPr>
          <p:cNvPr id="2" name="Freeform 2"/>
          <p:cNvSpPr/>
          <p:nvPr/>
        </p:nvSpPr>
        <p:spPr>
          <a:xfrm>
            <a:off x="1825446" y="-578409"/>
            <a:ext cx="11443817" cy="11443817"/>
          </a:xfrm>
          <a:custGeom>
            <a:avLst/>
            <a:gdLst/>
            <a:ahLst/>
            <a:cxnLst/>
            <a:rect l="l" t="t" r="r" b="b"/>
            <a:pathLst>
              <a:path w="11443817" h="11443817">
                <a:moveTo>
                  <a:pt x="0" y="0"/>
                </a:moveTo>
                <a:lnTo>
                  <a:pt x="11443818" y="0"/>
                </a:lnTo>
                <a:lnTo>
                  <a:pt x="11443818"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4590509" y="-699557"/>
            <a:ext cx="11443817" cy="11443817"/>
          </a:xfrm>
          <a:custGeom>
            <a:avLst/>
            <a:gdLst/>
            <a:ahLst/>
            <a:cxnLst/>
            <a:rect l="l" t="t" r="r" b="b"/>
            <a:pathLst>
              <a:path w="11443817" h="11443817">
                <a:moveTo>
                  <a:pt x="0" y="0"/>
                </a:moveTo>
                <a:lnTo>
                  <a:pt x="11443818" y="0"/>
                </a:lnTo>
                <a:lnTo>
                  <a:pt x="11443818"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4" name="Freeform 4"/>
          <p:cNvSpPr/>
          <p:nvPr/>
        </p:nvSpPr>
        <p:spPr>
          <a:xfrm rot="-8743228">
            <a:off x="12307867" y="-2759329"/>
            <a:ext cx="7373888" cy="6247694"/>
          </a:xfrm>
          <a:custGeom>
            <a:avLst/>
            <a:gdLst/>
            <a:ahLst/>
            <a:cxnLst/>
            <a:rect l="l" t="t" r="r" b="b"/>
            <a:pathLst>
              <a:path w="7373888" h="6247694">
                <a:moveTo>
                  <a:pt x="0" y="0"/>
                </a:moveTo>
                <a:lnTo>
                  <a:pt x="7373888" y="0"/>
                </a:lnTo>
                <a:lnTo>
                  <a:pt x="7373888" y="6247694"/>
                </a:lnTo>
                <a:lnTo>
                  <a:pt x="0" y="6247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259598" y="1037093"/>
            <a:ext cx="12000141" cy="1289049"/>
          </a:xfrm>
          <a:prstGeom prst="rect">
            <a:avLst/>
          </a:prstGeom>
        </p:spPr>
        <p:txBody>
          <a:bodyPr lIns="0" tIns="0" rIns="0" bIns="0" rtlCol="0" anchor="t">
            <a:spAutoFit/>
          </a:bodyPr>
          <a:lstStyle/>
          <a:p>
            <a:pPr algn="l">
              <a:lnSpc>
                <a:spcPts val="9499"/>
              </a:lnSpc>
            </a:pPr>
            <a:r>
              <a:rPr lang="en-US" sz="9999" spc="-289">
                <a:solidFill>
                  <a:srgbClr val="FFFFFF"/>
                </a:solidFill>
                <a:latin typeface="Kooperativ"/>
                <a:ea typeface="Kooperativ"/>
                <a:cs typeface="Kooperativ"/>
                <a:sym typeface="Kooperativ"/>
              </a:rPr>
              <a:t>Reference</a:t>
            </a:r>
          </a:p>
        </p:txBody>
      </p:sp>
      <p:sp>
        <p:nvSpPr>
          <p:cNvPr id="6" name="Freeform 6"/>
          <p:cNvSpPr/>
          <p:nvPr/>
        </p:nvSpPr>
        <p:spPr>
          <a:xfrm rot="520773">
            <a:off x="16785564" y="4972271"/>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TextBox 7"/>
          <p:cNvSpPr txBox="1"/>
          <p:nvPr/>
        </p:nvSpPr>
        <p:spPr>
          <a:xfrm>
            <a:off x="16044561" y="856677"/>
            <a:ext cx="1657237" cy="1289049"/>
          </a:xfrm>
          <a:prstGeom prst="rect">
            <a:avLst/>
          </a:prstGeom>
        </p:spPr>
        <p:txBody>
          <a:bodyPr lIns="0" tIns="0" rIns="0" bIns="0" rtlCol="0" anchor="t">
            <a:spAutoFit/>
          </a:bodyPr>
          <a:lstStyle/>
          <a:p>
            <a:pPr algn="ctr">
              <a:lnSpc>
                <a:spcPts val="9499"/>
              </a:lnSpc>
            </a:pPr>
            <a:r>
              <a:rPr lang="en-US" sz="9999" spc="-289">
                <a:solidFill>
                  <a:srgbClr val="FFFFFF"/>
                </a:solidFill>
                <a:latin typeface="Kooperativ"/>
                <a:ea typeface="Kooperativ"/>
                <a:cs typeface="Kooperativ"/>
                <a:sym typeface="Kooperativ"/>
              </a:rPr>
              <a:t>30</a:t>
            </a:r>
          </a:p>
        </p:txBody>
      </p:sp>
      <p:grpSp>
        <p:nvGrpSpPr>
          <p:cNvPr id="8" name="Group 8"/>
          <p:cNvGrpSpPr/>
          <p:nvPr/>
        </p:nvGrpSpPr>
        <p:grpSpPr>
          <a:xfrm>
            <a:off x="955927" y="2966497"/>
            <a:ext cx="6243531" cy="1960268"/>
            <a:chOff x="0" y="0"/>
            <a:chExt cx="5760442" cy="1808594"/>
          </a:xfrm>
        </p:grpSpPr>
        <p:sp>
          <p:nvSpPr>
            <p:cNvPr id="9" name="Freeform 9"/>
            <p:cNvSpPr/>
            <p:nvPr/>
          </p:nvSpPr>
          <p:spPr>
            <a:xfrm>
              <a:off x="0" y="0"/>
              <a:ext cx="5760442" cy="1808594"/>
            </a:xfrm>
            <a:custGeom>
              <a:avLst/>
              <a:gdLst/>
              <a:ahLst/>
              <a:cxnLst/>
              <a:rect l="l" t="t" r="r" b="b"/>
              <a:pathLst>
                <a:path w="5760442" h="1808594">
                  <a:moveTo>
                    <a:pt x="43400" y="0"/>
                  </a:moveTo>
                  <a:lnTo>
                    <a:pt x="5717042" y="0"/>
                  </a:lnTo>
                  <a:cubicBezTo>
                    <a:pt x="5741011" y="0"/>
                    <a:pt x="5760442" y="19431"/>
                    <a:pt x="5760442" y="43400"/>
                  </a:cubicBezTo>
                  <a:lnTo>
                    <a:pt x="5760442" y="1765194"/>
                  </a:lnTo>
                  <a:cubicBezTo>
                    <a:pt x="5760442" y="1789163"/>
                    <a:pt x="5741011" y="1808594"/>
                    <a:pt x="5717042" y="1808594"/>
                  </a:cubicBezTo>
                  <a:lnTo>
                    <a:pt x="43400" y="1808594"/>
                  </a:lnTo>
                  <a:cubicBezTo>
                    <a:pt x="31889" y="1808594"/>
                    <a:pt x="20850" y="1804021"/>
                    <a:pt x="12711" y="1795882"/>
                  </a:cubicBezTo>
                  <a:cubicBezTo>
                    <a:pt x="4572" y="1787743"/>
                    <a:pt x="0" y="1776705"/>
                    <a:pt x="0" y="1765194"/>
                  </a:cubicBezTo>
                  <a:lnTo>
                    <a:pt x="0" y="43400"/>
                  </a:lnTo>
                  <a:cubicBezTo>
                    <a:pt x="0" y="31889"/>
                    <a:pt x="4572" y="20850"/>
                    <a:pt x="12711" y="12711"/>
                  </a:cubicBezTo>
                  <a:cubicBezTo>
                    <a:pt x="20850" y="4572"/>
                    <a:pt x="31889" y="0"/>
                    <a:pt x="43400" y="0"/>
                  </a:cubicBezTo>
                  <a:close/>
                </a:path>
              </a:pathLst>
            </a:custGeom>
            <a:solidFill>
              <a:srgbClr val="FFFFFF"/>
            </a:solidFill>
          </p:spPr>
        </p:sp>
        <p:sp>
          <p:nvSpPr>
            <p:cNvPr id="10" name="TextBox 10"/>
            <p:cNvSpPr txBox="1"/>
            <p:nvPr/>
          </p:nvSpPr>
          <p:spPr>
            <a:xfrm>
              <a:off x="0" y="-47625"/>
              <a:ext cx="5760442" cy="1856219"/>
            </a:xfrm>
            <a:prstGeom prst="rect">
              <a:avLst/>
            </a:prstGeom>
          </p:spPr>
          <p:txBody>
            <a:bodyPr lIns="14501" tIns="14501" rIns="14501" bIns="14501" rtlCol="0" anchor="ctr"/>
            <a:lstStyle/>
            <a:p>
              <a:pPr algn="ctr">
                <a:lnSpc>
                  <a:spcPts val="2659"/>
                </a:lnSpc>
              </a:pPr>
              <a:r>
                <a:rPr lang="en-US" sz="1899" spc="7">
                  <a:solidFill>
                    <a:srgbClr val="3D3D3D"/>
                  </a:solidFill>
                  <a:latin typeface="Helvetica World"/>
                  <a:ea typeface="Helvetica World"/>
                  <a:cs typeface="Helvetica World"/>
                  <a:sym typeface="Helvetica World"/>
                </a:rPr>
                <a:t>[7] S. Jain, M. Yadav, and D. Kumar, “Automatic Water Dispenser Using IoT,” International Journal of Creative Research Thoughts (IJCRT), vol. 12, no. 4, pp. 88–91, 2024. [Online]. Available: https://ijcrt.org/papers/IJCRT24A3196.pdf</a:t>
              </a:r>
            </a:p>
          </p:txBody>
        </p:sp>
      </p:grpSp>
      <p:grpSp>
        <p:nvGrpSpPr>
          <p:cNvPr id="11" name="Group 11"/>
          <p:cNvGrpSpPr/>
          <p:nvPr/>
        </p:nvGrpSpPr>
        <p:grpSpPr>
          <a:xfrm>
            <a:off x="955927" y="5298577"/>
            <a:ext cx="6243531" cy="2498932"/>
            <a:chOff x="0" y="0"/>
            <a:chExt cx="5760442" cy="2305579"/>
          </a:xfrm>
        </p:grpSpPr>
        <p:sp>
          <p:nvSpPr>
            <p:cNvPr id="12" name="Freeform 12"/>
            <p:cNvSpPr/>
            <p:nvPr/>
          </p:nvSpPr>
          <p:spPr>
            <a:xfrm>
              <a:off x="0" y="0"/>
              <a:ext cx="5760442" cy="2305578"/>
            </a:xfrm>
            <a:custGeom>
              <a:avLst/>
              <a:gdLst/>
              <a:ahLst/>
              <a:cxnLst/>
              <a:rect l="l" t="t" r="r" b="b"/>
              <a:pathLst>
                <a:path w="5760442" h="2305578">
                  <a:moveTo>
                    <a:pt x="43400" y="0"/>
                  </a:moveTo>
                  <a:lnTo>
                    <a:pt x="5717042" y="0"/>
                  </a:lnTo>
                  <a:cubicBezTo>
                    <a:pt x="5741011" y="0"/>
                    <a:pt x="5760442" y="19431"/>
                    <a:pt x="5760442" y="43400"/>
                  </a:cubicBezTo>
                  <a:lnTo>
                    <a:pt x="5760442" y="2262179"/>
                  </a:lnTo>
                  <a:cubicBezTo>
                    <a:pt x="5760442" y="2273689"/>
                    <a:pt x="5755869" y="2284728"/>
                    <a:pt x="5747730" y="2292867"/>
                  </a:cubicBezTo>
                  <a:cubicBezTo>
                    <a:pt x="5739591" y="2301006"/>
                    <a:pt x="5728552" y="2305578"/>
                    <a:pt x="5717042" y="2305578"/>
                  </a:cubicBezTo>
                  <a:lnTo>
                    <a:pt x="43400" y="2305578"/>
                  </a:lnTo>
                  <a:cubicBezTo>
                    <a:pt x="19431" y="2305578"/>
                    <a:pt x="0" y="2286148"/>
                    <a:pt x="0" y="2262179"/>
                  </a:cubicBezTo>
                  <a:lnTo>
                    <a:pt x="0" y="43400"/>
                  </a:lnTo>
                  <a:cubicBezTo>
                    <a:pt x="0" y="31889"/>
                    <a:pt x="4572" y="20850"/>
                    <a:pt x="12711" y="12711"/>
                  </a:cubicBezTo>
                  <a:cubicBezTo>
                    <a:pt x="20850" y="4572"/>
                    <a:pt x="31889" y="0"/>
                    <a:pt x="43400" y="0"/>
                  </a:cubicBezTo>
                  <a:close/>
                </a:path>
              </a:pathLst>
            </a:custGeom>
            <a:solidFill>
              <a:srgbClr val="FFFFFF"/>
            </a:solidFill>
          </p:spPr>
        </p:sp>
        <p:sp>
          <p:nvSpPr>
            <p:cNvPr id="13" name="TextBox 13"/>
            <p:cNvSpPr txBox="1"/>
            <p:nvPr/>
          </p:nvSpPr>
          <p:spPr>
            <a:xfrm>
              <a:off x="0" y="-47625"/>
              <a:ext cx="5760442" cy="2353204"/>
            </a:xfrm>
            <a:prstGeom prst="rect">
              <a:avLst/>
            </a:prstGeom>
          </p:spPr>
          <p:txBody>
            <a:bodyPr lIns="14501" tIns="14501" rIns="14501" bIns="14501" rtlCol="0" anchor="ctr"/>
            <a:lstStyle/>
            <a:p>
              <a:pPr algn="ctr">
                <a:lnSpc>
                  <a:spcPts val="2659"/>
                </a:lnSpc>
              </a:pPr>
              <a:r>
                <a:rPr lang="en-US" sz="1899" spc="7">
                  <a:solidFill>
                    <a:srgbClr val="3D3D3D"/>
                  </a:solidFill>
                  <a:latin typeface="Helvetica World"/>
                  <a:ea typeface="Helvetica World"/>
                  <a:cs typeface="Helvetica World"/>
                  <a:sym typeface="Helvetica World"/>
                </a:rPr>
                <a:t>[8] V. K. Singh, “Design and Construction of a Smart Liquid Dispensing Machine,” International Journal of Advanced Research in Science and Technology (IJARST), vol. 9, no. 2, pp. 55–60, 2023. [Online]. Available: https://www.ijarst.in/public/uploads/paper/951851654145888.pdf</a:t>
              </a:r>
            </a:p>
          </p:txBody>
        </p:sp>
      </p:grpSp>
      <p:grpSp>
        <p:nvGrpSpPr>
          <p:cNvPr id="14" name="Group 14"/>
          <p:cNvGrpSpPr/>
          <p:nvPr/>
        </p:nvGrpSpPr>
        <p:grpSpPr>
          <a:xfrm>
            <a:off x="8378048" y="3167058"/>
            <a:ext cx="7793022" cy="1992616"/>
            <a:chOff x="0" y="0"/>
            <a:chExt cx="7190042" cy="1838439"/>
          </a:xfrm>
        </p:grpSpPr>
        <p:sp>
          <p:nvSpPr>
            <p:cNvPr id="15" name="Freeform 15"/>
            <p:cNvSpPr/>
            <p:nvPr/>
          </p:nvSpPr>
          <p:spPr>
            <a:xfrm>
              <a:off x="0" y="0"/>
              <a:ext cx="7190043" cy="1838439"/>
            </a:xfrm>
            <a:custGeom>
              <a:avLst/>
              <a:gdLst/>
              <a:ahLst/>
              <a:cxnLst/>
              <a:rect l="l" t="t" r="r" b="b"/>
              <a:pathLst>
                <a:path w="7190043" h="1838439">
                  <a:moveTo>
                    <a:pt x="34770" y="0"/>
                  </a:moveTo>
                  <a:lnTo>
                    <a:pt x="7155272" y="0"/>
                  </a:lnTo>
                  <a:cubicBezTo>
                    <a:pt x="7164494" y="0"/>
                    <a:pt x="7173338" y="3663"/>
                    <a:pt x="7179859" y="10184"/>
                  </a:cubicBezTo>
                  <a:cubicBezTo>
                    <a:pt x="7186379" y="16705"/>
                    <a:pt x="7190043" y="25549"/>
                    <a:pt x="7190043" y="34770"/>
                  </a:cubicBezTo>
                  <a:lnTo>
                    <a:pt x="7190043" y="1803668"/>
                  </a:lnTo>
                  <a:cubicBezTo>
                    <a:pt x="7190043" y="1812890"/>
                    <a:pt x="7186379" y="1821734"/>
                    <a:pt x="7179859" y="1828255"/>
                  </a:cubicBezTo>
                  <a:cubicBezTo>
                    <a:pt x="7173338" y="1834775"/>
                    <a:pt x="7164494" y="1838439"/>
                    <a:pt x="7155272" y="1838439"/>
                  </a:cubicBezTo>
                  <a:lnTo>
                    <a:pt x="34770" y="1838439"/>
                  </a:lnTo>
                  <a:cubicBezTo>
                    <a:pt x="25549" y="1838439"/>
                    <a:pt x="16705" y="1834775"/>
                    <a:pt x="10184" y="1828255"/>
                  </a:cubicBezTo>
                  <a:cubicBezTo>
                    <a:pt x="3663" y="1821734"/>
                    <a:pt x="0" y="1812890"/>
                    <a:pt x="0" y="1803668"/>
                  </a:cubicBezTo>
                  <a:lnTo>
                    <a:pt x="0" y="34770"/>
                  </a:lnTo>
                  <a:cubicBezTo>
                    <a:pt x="0" y="25549"/>
                    <a:pt x="3663" y="16705"/>
                    <a:pt x="10184" y="10184"/>
                  </a:cubicBezTo>
                  <a:cubicBezTo>
                    <a:pt x="16705" y="3663"/>
                    <a:pt x="25549" y="0"/>
                    <a:pt x="34770" y="0"/>
                  </a:cubicBezTo>
                  <a:close/>
                </a:path>
              </a:pathLst>
            </a:custGeom>
            <a:solidFill>
              <a:srgbClr val="947F57"/>
            </a:solidFill>
          </p:spPr>
        </p:sp>
        <p:sp>
          <p:nvSpPr>
            <p:cNvPr id="16" name="TextBox 16"/>
            <p:cNvSpPr txBox="1"/>
            <p:nvPr/>
          </p:nvSpPr>
          <p:spPr>
            <a:xfrm>
              <a:off x="0" y="-47625"/>
              <a:ext cx="7190042" cy="1886064"/>
            </a:xfrm>
            <a:prstGeom prst="rect">
              <a:avLst/>
            </a:prstGeom>
          </p:spPr>
          <p:txBody>
            <a:bodyPr lIns="14501" tIns="14501" rIns="14501" bIns="14501" rtlCol="0" anchor="ctr"/>
            <a:lstStyle/>
            <a:p>
              <a:pPr algn="ctr">
                <a:lnSpc>
                  <a:spcPts val="2659"/>
                </a:lnSpc>
              </a:pPr>
              <a:r>
                <a:rPr lang="en-US" sz="1899" spc="7">
                  <a:solidFill>
                    <a:srgbClr val="FFFFFF"/>
                  </a:solidFill>
                  <a:latin typeface="Helvetica World"/>
                  <a:ea typeface="Helvetica World"/>
                  <a:cs typeface="Helvetica World"/>
                  <a:sym typeface="Helvetica World"/>
                </a:rPr>
                <a:t>[9] A. Patel, R. Bhatt, and S. Shah, “Automatic Water Dispenser Using IoT,” International Journal of Innovative Research in Technology (IJIRT), vol. 11, no. 3, pp. 112–117, 2024. [Online]. Available: https://ijirt.org/publishedpaper/IJIRT164235_PAPER.pdf</a:t>
              </a:r>
            </a:p>
          </p:txBody>
        </p:sp>
      </p:grpSp>
      <p:sp>
        <p:nvSpPr>
          <p:cNvPr id="17" name="AutoShape 17"/>
          <p:cNvSpPr/>
          <p:nvPr/>
        </p:nvSpPr>
        <p:spPr>
          <a:xfrm>
            <a:off x="7790008" y="2326142"/>
            <a:ext cx="0" cy="7077999"/>
          </a:xfrm>
          <a:prstGeom prst="line">
            <a:avLst/>
          </a:prstGeom>
          <a:ln w="38100" cap="flat">
            <a:solidFill>
              <a:srgbClr val="E8E8E8"/>
            </a:solidFill>
            <a:prstDash val="solid"/>
            <a:headEnd type="none" w="sm" len="sm"/>
            <a:tailEnd type="none" w="sm" len="sm"/>
          </a:ln>
        </p:spPr>
      </p:sp>
      <p:grpSp>
        <p:nvGrpSpPr>
          <p:cNvPr id="18" name="Group 18"/>
          <p:cNvGrpSpPr/>
          <p:nvPr/>
        </p:nvGrpSpPr>
        <p:grpSpPr>
          <a:xfrm>
            <a:off x="8378048" y="5739954"/>
            <a:ext cx="7793022" cy="1639399"/>
            <a:chOff x="0" y="0"/>
            <a:chExt cx="7190042" cy="1512552"/>
          </a:xfrm>
        </p:grpSpPr>
        <p:sp>
          <p:nvSpPr>
            <p:cNvPr id="19" name="Freeform 19"/>
            <p:cNvSpPr/>
            <p:nvPr/>
          </p:nvSpPr>
          <p:spPr>
            <a:xfrm>
              <a:off x="0" y="0"/>
              <a:ext cx="7190043" cy="1512552"/>
            </a:xfrm>
            <a:custGeom>
              <a:avLst/>
              <a:gdLst/>
              <a:ahLst/>
              <a:cxnLst/>
              <a:rect l="l" t="t" r="r" b="b"/>
              <a:pathLst>
                <a:path w="7190043" h="1512552">
                  <a:moveTo>
                    <a:pt x="34770" y="0"/>
                  </a:moveTo>
                  <a:lnTo>
                    <a:pt x="7155272" y="0"/>
                  </a:lnTo>
                  <a:cubicBezTo>
                    <a:pt x="7164494" y="0"/>
                    <a:pt x="7173338" y="3663"/>
                    <a:pt x="7179859" y="10184"/>
                  </a:cubicBezTo>
                  <a:cubicBezTo>
                    <a:pt x="7186379" y="16705"/>
                    <a:pt x="7190043" y="25549"/>
                    <a:pt x="7190043" y="34770"/>
                  </a:cubicBezTo>
                  <a:lnTo>
                    <a:pt x="7190043" y="1477782"/>
                  </a:lnTo>
                  <a:cubicBezTo>
                    <a:pt x="7190043" y="1487003"/>
                    <a:pt x="7186379" y="1495847"/>
                    <a:pt x="7179859" y="1502368"/>
                  </a:cubicBezTo>
                  <a:cubicBezTo>
                    <a:pt x="7173338" y="1508889"/>
                    <a:pt x="7164494" y="1512552"/>
                    <a:pt x="7155272" y="1512552"/>
                  </a:cubicBezTo>
                  <a:lnTo>
                    <a:pt x="34770" y="1512552"/>
                  </a:lnTo>
                  <a:cubicBezTo>
                    <a:pt x="25549" y="1512552"/>
                    <a:pt x="16705" y="1508889"/>
                    <a:pt x="10184" y="1502368"/>
                  </a:cubicBezTo>
                  <a:cubicBezTo>
                    <a:pt x="3663" y="1495847"/>
                    <a:pt x="0" y="1487003"/>
                    <a:pt x="0" y="1477782"/>
                  </a:cubicBezTo>
                  <a:lnTo>
                    <a:pt x="0" y="34770"/>
                  </a:lnTo>
                  <a:cubicBezTo>
                    <a:pt x="0" y="25549"/>
                    <a:pt x="3663" y="16705"/>
                    <a:pt x="10184" y="10184"/>
                  </a:cubicBezTo>
                  <a:cubicBezTo>
                    <a:pt x="16705" y="3663"/>
                    <a:pt x="25549" y="0"/>
                    <a:pt x="34770" y="0"/>
                  </a:cubicBezTo>
                  <a:close/>
                </a:path>
              </a:pathLst>
            </a:custGeom>
            <a:solidFill>
              <a:srgbClr val="947F57"/>
            </a:solidFill>
          </p:spPr>
        </p:sp>
        <p:sp>
          <p:nvSpPr>
            <p:cNvPr id="20" name="TextBox 20"/>
            <p:cNvSpPr txBox="1"/>
            <p:nvPr/>
          </p:nvSpPr>
          <p:spPr>
            <a:xfrm>
              <a:off x="0" y="-47625"/>
              <a:ext cx="7190042" cy="1560177"/>
            </a:xfrm>
            <a:prstGeom prst="rect">
              <a:avLst/>
            </a:prstGeom>
          </p:spPr>
          <p:txBody>
            <a:bodyPr lIns="14501" tIns="14501" rIns="14501" bIns="14501" rtlCol="0" anchor="ctr"/>
            <a:lstStyle/>
            <a:p>
              <a:pPr algn="ctr">
                <a:lnSpc>
                  <a:spcPts val="2659"/>
                </a:lnSpc>
              </a:pPr>
              <a:r>
                <a:rPr lang="en-US" sz="1899" spc="7">
                  <a:solidFill>
                    <a:srgbClr val="FFFFFF"/>
                  </a:solidFill>
                  <a:latin typeface="Helvetica World"/>
                  <a:ea typeface="Helvetica World"/>
                  <a:cs typeface="Helvetica World"/>
                  <a:sym typeface="Helvetica World"/>
                </a:rPr>
                <a:t>[10] R. Deshmukh and P. Joshi, “Smart Water Dispenser Monitoring System,” International Conference Proceedings on Embedded and IoT Systems, 2020. </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2268264" y="-578409"/>
            <a:ext cx="11443817" cy="11443817"/>
          </a:xfrm>
          <a:custGeom>
            <a:avLst/>
            <a:gdLst/>
            <a:ahLst/>
            <a:cxnLst/>
            <a:rect l="l" t="t" r="r" b="b"/>
            <a:pathLst>
              <a:path w="11443817" h="11443817">
                <a:moveTo>
                  <a:pt x="0" y="0"/>
                </a:moveTo>
                <a:lnTo>
                  <a:pt x="11443817" y="0"/>
                </a:lnTo>
                <a:lnTo>
                  <a:pt x="11443817"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112447" y="-578409"/>
            <a:ext cx="11443817" cy="11443817"/>
          </a:xfrm>
          <a:custGeom>
            <a:avLst/>
            <a:gdLst/>
            <a:ahLst/>
            <a:cxnLst/>
            <a:rect l="l" t="t" r="r" b="b"/>
            <a:pathLst>
              <a:path w="11443817" h="11443817">
                <a:moveTo>
                  <a:pt x="0" y="0"/>
                </a:moveTo>
                <a:lnTo>
                  <a:pt x="11443817" y="0"/>
                </a:lnTo>
                <a:lnTo>
                  <a:pt x="11443817"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4" name="TextBox 4"/>
          <p:cNvSpPr txBox="1"/>
          <p:nvPr/>
        </p:nvSpPr>
        <p:spPr>
          <a:xfrm rot="-235741">
            <a:off x="2222347" y="2552901"/>
            <a:ext cx="13787380" cy="6406957"/>
          </a:xfrm>
          <a:prstGeom prst="rect">
            <a:avLst/>
          </a:prstGeom>
        </p:spPr>
        <p:txBody>
          <a:bodyPr lIns="0" tIns="0" rIns="0" bIns="0" rtlCol="0" anchor="t">
            <a:spAutoFit/>
          </a:bodyPr>
          <a:lstStyle/>
          <a:p>
            <a:pPr algn="ctr">
              <a:lnSpc>
                <a:spcPts val="25042"/>
              </a:lnSpc>
            </a:pPr>
            <a:r>
              <a:rPr lang="en-US" sz="21967" spc="-637" dirty="0">
                <a:solidFill>
                  <a:srgbClr val="3D3D3D"/>
                </a:solidFill>
                <a:latin typeface="Kooperativ"/>
                <a:ea typeface="Kooperativ"/>
                <a:cs typeface="Kooperativ"/>
                <a:sym typeface="Kooperativ"/>
              </a:rPr>
              <a:t>ANY</a:t>
            </a:r>
          </a:p>
          <a:p>
            <a:pPr algn="ctr">
              <a:lnSpc>
                <a:spcPts val="25042"/>
              </a:lnSpc>
            </a:pPr>
            <a:r>
              <a:rPr lang="en-US" sz="21967" spc="-637" dirty="0">
                <a:solidFill>
                  <a:srgbClr val="3D3D3D"/>
                </a:solidFill>
                <a:latin typeface="Kooperativ"/>
                <a:ea typeface="Kooperativ"/>
                <a:cs typeface="Kooperativ"/>
                <a:sym typeface="Kooperativ"/>
              </a:rPr>
              <a:t>Question?</a:t>
            </a:r>
          </a:p>
        </p:txBody>
      </p:sp>
      <p:grpSp>
        <p:nvGrpSpPr>
          <p:cNvPr id="5" name="Group 5"/>
          <p:cNvGrpSpPr/>
          <p:nvPr/>
        </p:nvGrpSpPr>
        <p:grpSpPr>
          <a:xfrm rot="-235741">
            <a:off x="5017662" y="5557640"/>
            <a:ext cx="8252677" cy="662045"/>
            <a:chOff x="0" y="0"/>
            <a:chExt cx="2197673" cy="176301"/>
          </a:xfrm>
        </p:grpSpPr>
        <p:sp>
          <p:nvSpPr>
            <p:cNvPr id="6" name="Freeform 6"/>
            <p:cNvSpPr/>
            <p:nvPr/>
          </p:nvSpPr>
          <p:spPr>
            <a:xfrm>
              <a:off x="0" y="0"/>
              <a:ext cx="2197673" cy="176301"/>
            </a:xfrm>
            <a:custGeom>
              <a:avLst/>
              <a:gdLst/>
              <a:ahLst/>
              <a:cxnLst/>
              <a:rect l="l" t="t" r="r" b="b"/>
              <a:pathLst>
                <a:path w="2197673" h="176301">
                  <a:moveTo>
                    <a:pt x="0" y="0"/>
                  </a:moveTo>
                  <a:lnTo>
                    <a:pt x="2197673" y="0"/>
                  </a:lnTo>
                  <a:lnTo>
                    <a:pt x="2197673" y="176301"/>
                  </a:lnTo>
                  <a:lnTo>
                    <a:pt x="0" y="176301"/>
                  </a:lnTo>
                  <a:close/>
                </a:path>
              </a:pathLst>
            </a:custGeom>
            <a:solidFill>
              <a:srgbClr val="FFFFFF"/>
            </a:solidFill>
          </p:spPr>
        </p:sp>
        <p:sp>
          <p:nvSpPr>
            <p:cNvPr id="7" name="TextBox 7"/>
            <p:cNvSpPr txBox="1"/>
            <p:nvPr/>
          </p:nvSpPr>
          <p:spPr>
            <a:xfrm>
              <a:off x="0" y="-47625"/>
              <a:ext cx="2197673" cy="223926"/>
            </a:xfrm>
            <a:prstGeom prst="rect">
              <a:avLst/>
            </a:prstGeom>
          </p:spPr>
          <p:txBody>
            <a:bodyPr lIns="50242" tIns="50242" rIns="50242" bIns="50242" rtlCol="0" anchor="ctr"/>
            <a:lstStyle/>
            <a:p>
              <a:pPr algn="ctr">
                <a:lnSpc>
                  <a:spcPts val="2659"/>
                </a:lnSpc>
                <a:spcBef>
                  <a:spcPct val="0"/>
                </a:spcBef>
              </a:pPr>
              <a:endParaRPr/>
            </a:p>
          </p:txBody>
        </p:sp>
      </p:grpSp>
      <p:sp>
        <p:nvSpPr>
          <p:cNvPr id="8" name="Freeform 8"/>
          <p:cNvSpPr/>
          <p:nvPr/>
        </p:nvSpPr>
        <p:spPr>
          <a:xfrm rot="1528261">
            <a:off x="16624842" y="3259312"/>
            <a:ext cx="2374450" cy="1596500"/>
          </a:xfrm>
          <a:custGeom>
            <a:avLst/>
            <a:gdLst/>
            <a:ahLst/>
            <a:cxnLst/>
            <a:rect l="l" t="t" r="r" b="b"/>
            <a:pathLst>
              <a:path w="2374450" h="1596500">
                <a:moveTo>
                  <a:pt x="0" y="0"/>
                </a:moveTo>
                <a:lnTo>
                  <a:pt x="2374450" y="0"/>
                </a:lnTo>
                <a:lnTo>
                  <a:pt x="2374450" y="1596500"/>
                </a:lnTo>
                <a:lnTo>
                  <a:pt x="0" y="15965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9" name="Freeform 9"/>
          <p:cNvSpPr/>
          <p:nvPr/>
        </p:nvSpPr>
        <p:spPr>
          <a:xfrm rot="1528261">
            <a:off x="-418056" y="3264476"/>
            <a:ext cx="2402768" cy="1615540"/>
          </a:xfrm>
          <a:custGeom>
            <a:avLst/>
            <a:gdLst/>
            <a:ahLst/>
            <a:cxnLst/>
            <a:rect l="l" t="t" r="r" b="b"/>
            <a:pathLst>
              <a:path w="2402768" h="1615540">
                <a:moveTo>
                  <a:pt x="0" y="0"/>
                </a:moveTo>
                <a:lnTo>
                  <a:pt x="2402768" y="0"/>
                </a:lnTo>
                <a:lnTo>
                  <a:pt x="2402768" y="1615540"/>
                </a:lnTo>
                <a:lnTo>
                  <a:pt x="0" y="161554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0" name="Freeform 10"/>
          <p:cNvSpPr/>
          <p:nvPr/>
        </p:nvSpPr>
        <p:spPr>
          <a:xfrm rot="-195294">
            <a:off x="5243097" y="563866"/>
            <a:ext cx="652613" cy="652613"/>
          </a:xfrm>
          <a:custGeom>
            <a:avLst/>
            <a:gdLst/>
            <a:ahLst/>
            <a:cxnLst/>
            <a:rect l="l" t="t" r="r" b="b"/>
            <a:pathLst>
              <a:path w="652613" h="652613">
                <a:moveTo>
                  <a:pt x="0" y="0"/>
                </a:moveTo>
                <a:lnTo>
                  <a:pt x="652613" y="0"/>
                </a:lnTo>
                <a:lnTo>
                  <a:pt x="652613" y="652614"/>
                </a:lnTo>
                <a:lnTo>
                  <a:pt x="0" y="65261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1" name="Freeform 11"/>
          <p:cNvSpPr/>
          <p:nvPr/>
        </p:nvSpPr>
        <p:spPr>
          <a:xfrm rot="520773">
            <a:off x="13153474" y="9098382"/>
            <a:ext cx="652613" cy="652613"/>
          </a:xfrm>
          <a:custGeom>
            <a:avLst/>
            <a:gdLst/>
            <a:ahLst/>
            <a:cxnLst/>
            <a:rect l="l" t="t" r="r" b="b"/>
            <a:pathLst>
              <a:path w="652613" h="652613">
                <a:moveTo>
                  <a:pt x="0" y="0"/>
                </a:moveTo>
                <a:lnTo>
                  <a:pt x="652613" y="0"/>
                </a:lnTo>
                <a:lnTo>
                  <a:pt x="652613" y="652614"/>
                </a:lnTo>
                <a:lnTo>
                  <a:pt x="0" y="65261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8585767" y="-1202122"/>
            <a:ext cx="11443817" cy="11443817"/>
          </a:xfrm>
          <a:custGeom>
            <a:avLst/>
            <a:gdLst/>
            <a:ahLst/>
            <a:cxnLst/>
            <a:rect l="l" t="t" r="r" b="b"/>
            <a:pathLst>
              <a:path w="11443817" h="11443817">
                <a:moveTo>
                  <a:pt x="0" y="0"/>
                </a:moveTo>
                <a:lnTo>
                  <a:pt x="11443818" y="0"/>
                </a:lnTo>
                <a:lnTo>
                  <a:pt x="11443818" y="11443817"/>
                </a:lnTo>
                <a:lnTo>
                  <a:pt x="0" y="11443817"/>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4162072" y="1859250"/>
            <a:ext cx="11443817" cy="11443817"/>
          </a:xfrm>
          <a:custGeom>
            <a:avLst/>
            <a:gdLst/>
            <a:ahLst/>
            <a:cxnLst/>
            <a:rect l="l" t="t" r="r" b="b"/>
            <a:pathLst>
              <a:path w="11443817" h="11443817">
                <a:moveTo>
                  <a:pt x="0" y="0"/>
                </a:moveTo>
                <a:lnTo>
                  <a:pt x="11443818" y="0"/>
                </a:lnTo>
                <a:lnTo>
                  <a:pt x="11443818"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4" name="Freeform 4"/>
          <p:cNvSpPr/>
          <p:nvPr/>
        </p:nvSpPr>
        <p:spPr>
          <a:xfrm rot="1528261">
            <a:off x="-1470178" y="3974951"/>
            <a:ext cx="3475929" cy="2337098"/>
          </a:xfrm>
          <a:custGeom>
            <a:avLst/>
            <a:gdLst/>
            <a:ahLst/>
            <a:cxnLst/>
            <a:rect l="l" t="t" r="r" b="b"/>
            <a:pathLst>
              <a:path w="3475929" h="2337098">
                <a:moveTo>
                  <a:pt x="0" y="0"/>
                </a:moveTo>
                <a:lnTo>
                  <a:pt x="3475929" y="0"/>
                </a:lnTo>
                <a:lnTo>
                  <a:pt x="3475929" y="2337098"/>
                </a:lnTo>
                <a:lnTo>
                  <a:pt x="0" y="233709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rot="-195294">
            <a:off x="15736957" y="1089849"/>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rot="813359">
            <a:off x="1619359" y="1040456"/>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TextBox 7"/>
          <p:cNvSpPr txBox="1"/>
          <p:nvPr/>
        </p:nvSpPr>
        <p:spPr>
          <a:xfrm>
            <a:off x="5324945" y="742834"/>
            <a:ext cx="7638109" cy="1865623"/>
          </a:xfrm>
          <a:prstGeom prst="rect">
            <a:avLst/>
          </a:prstGeom>
        </p:spPr>
        <p:txBody>
          <a:bodyPr lIns="0" tIns="0" rIns="0" bIns="0" rtlCol="0" anchor="t">
            <a:spAutoFit/>
          </a:bodyPr>
          <a:lstStyle/>
          <a:p>
            <a:pPr algn="ctr">
              <a:lnSpc>
                <a:spcPts val="7086"/>
              </a:lnSpc>
            </a:pPr>
            <a:r>
              <a:rPr lang="en-US" sz="7459" spc="-216">
                <a:solidFill>
                  <a:srgbClr val="947F57"/>
                </a:solidFill>
                <a:latin typeface="Kooperativ"/>
                <a:ea typeface="Kooperativ"/>
                <a:cs typeface="Kooperativ"/>
                <a:sym typeface="Kooperativ"/>
              </a:rPr>
              <a:t>Research</a:t>
            </a:r>
          </a:p>
          <a:p>
            <a:pPr algn="ctr">
              <a:lnSpc>
                <a:spcPts val="7086"/>
              </a:lnSpc>
            </a:pPr>
            <a:r>
              <a:rPr lang="en-US" sz="7459" spc="-216">
                <a:solidFill>
                  <a:srgbClr val="947F57"/>
                </a:solidFill>
                <a:latin typeface="Kooperativ"/>
                <a:ea typeface="Kooperativ"/>
                <a:cs typeface="Kooperativ"/>
                <a:sym typeface="Kooperativ"/>
              </a:rPr>
              <a:t>participants</a:t>
            </a:r>
          </a:p>
        </p:txBody>
      </p:sp>
      <p:sp>
        <p:nvSpPr>
          <p:cNvPr id="8" name="Freeform 8"/>
          <p:cNvSpPr/>
          <p:nvPr/>
        </p:nvSpPr>
        <p:spPr>
          <a:xfrm rot="813359">
            <a:off x="1096094" y="3799779"/>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9" name="Freeform 9"/>
          <p:cNvSpPr/>
          <p:nvPr/>
        </p:nvSpPr>
        <p:spPr>
          <a:xfrm rot="-195294">
            <a:off x="16425572" y="3799779"/>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0" name="Freeform 10"/>
          <p:cNvSpPr/>
          <p:nvPr/>
        </p:nvSpPr>
        <p:spPr>
          <a:xfrm rot="-195294">
            <a:off x="11143097" y="358086"/>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1" name="Freeform 11"/>
          <p:cNvSpPr/>
          <p:nvPr/>
        </p:nvSpPr>
        <p:spPr>
          <a:xfrm rot="813359">
            <a:off x="5674719" y="1139243"/>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2" name="Freeform 12"/>
          <p:cNvSpPr/>
          <p:nvPr/>
        </p:nvSpPr>
        <p:spPr>
          <a:xfrm rot="1528261">
            <a:off x="15985045" y="3877908"/>
            <a:ext cx="3475929" cy="2337098"/>
          </a:xfrm>
          <a:custGeom>
            <a:avLst/>
            <a:gdLst/>
            <a:ahLst/>
            <a:cxnLst/>
            <a:rect l="l" t="t" r="r" b="b"/>
            <a:pathLst>
              <a:path w="3475929" h="2337098">
                <a:moveTo>
                  <a:pt x="0" y="0"/>
                </a:moveTo>
                <a:lnTo>
                  <a:pt x="3475929" y="0"/>
                </a:lnTo>
                <a:lnTo>
                  <a:pt x="3475929" y="2337098"/>
                </a:lnTo>
                <a:lnTo>
                  <a:pt x="0" y="233709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3" name="TextBox 13"/>
          <p:cNvSpPr txBox="1"/>
          <p:nvPr/>
        </p:nvSpPr>
        <p:spPr>
          <a:xfrm>
            <a:off x="5538614" y="3447807"/>
            <a:ext cx="7210773" cy="5703555"/>
          </a:xfrm>
          <a:prstGeom prst="rect">
            <a:avLst/>
          </a:prstGeom>
        </p:spPr>
        <p:txBody>
          <a:bodyPr lIns="0" tIns="0" rIns="0" bIns="0" rtlCol="0" anchor="t">
            <a:spAutoFit/>
          </a:bodyPr>
          <a:lstStyle/>
          <a:p>
            <a:pPr algn="ctr">
              <a:lnSpc>
                <a:spcPts val="4410"/>
              </a:lnSpc>
            </a:pPr>
            <a:endParaRPr/>
          </a:p>
          <a:p>
            <a:pPr algn="ctr">
              <a:lnSpc>
                <a:spcPts val="4410"/>
              </a:lnSpc>
            </a:pPr>
            <a:r>
              <a:rPr lang="en-US" sz="3150" b="1" spc="12">
                <a:solidFill>
                  <a:srgbClr val="3D3D3D"/>
                </a:solidFill>
                <a:latin typeface="Helvetica World Bold"/>
                <a:ea typeface="Helvetica World Bold"/>
                <a:cs typeface="Helvetica World Bold"/>
                <a:sym typeface="Helvetica World Bold"/>
              </a:rPr>
              <a:t>Saadman Salman Saad</a:t>
            </a:r>
          </a:p>
          <a:p>
            <a:pPr algn="ctr">
              <a:lnSpc>
                <a:spcPts val="4410"/>
              </a:lnSpc>
            </a:pPr>
            <a:r>
              <a:rPr lang="en-US" sz="3150" spc="12">
                <a:solidFill>
                  <a:srgbClr val="3D3D3D"/>
                </a:solidFill>
                <a:latin typeface="Helvetica World"/>
                <a:ea typeface="Helvetica World"/>
                <a:cs typeface="Helvetica World"/>
                <a:sym typeface="Helvetica World"/>
              </a:rPr>
              <a:t>20210104114</a:t>
            </a:r>
          </a:p>
          <a:p>
            <a:pPr algn="ctr">
              <a:lnSpc>
                <a:spcPts val="4410"/>
              </a:lnSpc>
            </a:pPr>
            <a:r>
              <a:rPr lang="en-US" sz="3150" b="1" spc="12">
                <a:solidFill>
                  <a:srgbClr val="3D3D3D"/>
                </a:solidFill>
                <a:latin typeface="Helvetica World Bold"/>
                <a:ea typeface="Helvetica World Bold"/>
                <a:cs typeface="Helvetica World Bold"/>
                <a:sym typeface="Helvetica World Bold"/>
              </a:rPr>
              <a:t>Abdullah Al Maruf</a:t>
            </a:r>
          </a:p>
          <a:p>
            <a:pPr algn="ctr">
              <a:lnSpc>
                <a:spcPts val="4410"/>
              </a:lnSpc>
            </a:pPr>
            <a:r>
              <a:rPr lang="en-US" sz="3150" spc="12">
                <a:solidFill>
                  <a:srgbClr val="3D3D3D"/>
                </a:solidFill>
                <a:latin typeface="Helvetica World"/>
                <a:ea typeface="Helvetica World"/>
                <a:cs typeface="Helvetica World"/>
                <a:sym typeface="Helvetica World"/>
              </a:rPr>
              <a:t>20210104116</a:t>
            </a:r>
          </a:p>
          <a:p>
            <a:pPr algn="ctr">
              <a:lnSpc>
                <a:spcPts val="4410"/>
              </a:lnSpc>
            </a:pPr>
            <a:r>
              <a:rPr lang="en-US" sz="3150" b="1" spc="12">
                <a:solidFill>
                  <a:srgbClr val="3D3D3D"/>
                </a:solidFill>
                <a:latin typeface="Helvetica World Bold"/>
                <a:ea typeface="Helvetica World Bold"/>
                <a:cs typeface="Helvetica World Bold"/>
                <a:sym typeface="Helvetica World Bold"/>
              </a:rPr>
              <a:t>Sharun Tawsif</a:t>
            </a:r>
          </a:p>
          <a:p>
            <a:pPr algn="ctr">
              <a:lnSpc>
                <a:spcPts val="4410"/>
              </a:lnSpc>
            </a:pPr>
            <a:r>
              <a:rPr lang="en-US" sz="3150" spc="12">
                <a:solidFill>
                  <a:srgbClr val="3D3D3D"/>
                </a:solidFill>
                <a:latin typeface="Helvetica World"/>
                <a:ea typeface="Helvetica World"/>
                <a:cs typeface="Helvetica World"/>
                <a:sym typeface="Helvetica World"/>
              </a:rPr>
              <a:t>20210104124</a:t>
            </a:r>
          </a:p>
          <a:p>
            <a:pPr algn="ctr">
              <a:lnSpc>
                <a:spcPts val="4410"/>
              </a:lnSpc>
            </a:pPr>
            <a:r>
              <a:rPr lang="en-US" sz="3150" b="1" spc="12">
                <a:solidFill>
                  <a:srgbClr val="3D3D3D"/>
                </a:solidFill>
                <a:latin typeface="Helvetica World Bold"/>
                <a:ea typeface="Helvetica World Bold"/>
                <a:cs typeface="Helvetica World Bold"/>
                <a:sym typeface="Helvetica World Bold"/>
              </a:rPr>
              <a:t>Nafisa Tabassum Shouty</a:t>
            </a:r>
          </a:p>
          <a:p>
            <a:pPr algn="ctr">
              <a:lnSpc>
                <a:spcPts val="4410"/>
              </a:lnSpc>
              <a:spcBef>
                <a:spcPct val="0"/>
              </a:spcBef>
            </a:pPr>
            <a:r>
              <a:rPr lang="en-US" sz="3150" spc="12">
                <a:solidFill>
                  <a:srgbClr val="3D3D3D"/>
                </a:solidFill>
                <a:latin typeface="Helvetica World"/>
                <a:ea typeface="Helvetica World"/>
                <a:cs typeface="Helvetica World"/>
                <a:sym typeface="Helvetica World"/>
              </a:rPr>
              <a:t>20210104127</a:t>
            </a:r>
          </a:p>
          <a:p>
            <a:pPr algn="ctr">
              <a:lnSpc>
                <a:spcPts val="4410"/>
              </a:lnSpc>
              <a:spcBef>
                <a:spcPct val="0"/>
              </a:spcBef>
            </a:pPr>
            <a:endParaRPr lang="en-US" sz="3150" spc="12">
              <a:solidFill>
                <a:srgbClr val="3D3D3D"/>
              </a:solidFill>
              <a:latin typeface="Helvetica World"/>
              <a:ea typeface="Helvetica World"/>
              <a:cs typeface="Helvetica World"/>
              <a:sym typeface="Helvetica World"/>
            </a:endParaRPr>
          </a:p>
        </p:txBody>
      </p:sp>
      <p:sp>
        <p:nvSpPr>
          <p:cNvPr id="14" name="TextBox 14"/>
          <p:cNvSpPr txBox="1"/>
          <p:nvPr/>
        </p:nvSpPr>
        <p:spPr>
          <a:xfrm>
            <a:off x="5324945" y="2779907"/>
            <a:ext cx="7638109" cy="719449"/>
          </a:xfrm>
          <a:prstGeom prst="rect">
            <a:avLst/>
          </a:prstGeom>
        </p:spPr>
        <p:txBody>
          <a:bodyPr lIns="0" tIns="0" rIns="0" bIns="0" rtlCol="0" anchor="t">
            <a:spAutoFit/>
          </a:bodyPr>
          <a:lstStyle/>
          <a:p>
            <a:pPr algn="ctr">
              <a:lnSpc>
                <a:spcPts val="5281"/>
              </a:lnSpc>
            </a:pPr>
            <a:r>
              <a:rPr lang="en-US" sz="5559" spc="-161">
                <a:solidFill>
                  <a:srgbClr val="947F57"/>
                </a:solidFill>
                <a:latin typeface="Kooperativ"/>
                <a:ea typeface="Kooperativ"/>
                <a:cs typeface="Kooperativ"/>
                <a:sym typeface="Kooperativ"/>
              </a:rPr>
              <a:t>Group 04</a:t>
            </a:r>
          </a:p>
        </p:txBody>
      </p:sp>
      <p:sp>
        <p:nvSpPr>
          <p:cNvPr id="15" name="Freeform 15"/>
          <p:cNvSpPr/>
          <p:nvPr/>
        </p:nvSpPr>
        <p:spPr>
          <a:xfrm rot="-8743228">
            <a:off x="15913210" y="-3311288"/>
            <a:ext cx="7373888" cy="6247694"/>
          </a:xfrm>
          <a:custGeom>
            <a:avLst/>
            <a:gdLst/>
            <a:ahLst/>
            <a:cxnLst/>
            <a:rect l="l" t="t" r="r" b="b"/>
            <a:pathLst>
              <a:path w="7373888" h="6247694">
                <a:moveTo>
                  <a:pt x="0" y="0"/>
                </a:moveTo>
                <a:lnTo>
                  <a:pt x="7373888" y="0"/>
                </a:lnTo>
                <a:lnTo>
                  <a:pt x="7373888" y="6247694"/>
                </a:lnTo>
                <a:lnTo>
                  <a:pt x="0" y="624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16216042" y="414895"/>
            <a:ext cx="1657237" cy="128904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8735852" y="-690954"/>
            <a:ext cx="11443817" cy="11443817"/>
          </a:xfrm>
          <a:custGeom>
            <a:avLst/>
            <a:gdLst/>
            <a:ahLst/>
            <a:cxnLst/>
            <a:rect l="l" t="t" r="r" b="b"/>
            <a:pathLst>
              <a:path w="11443817" h="11443817">
                <a:moveTo>
                  <a:pt x="0" y="0"/>
                </a:moveTo>
                <a:lnTo>
                  <a:pt x="11443818" y="0"/>
                </a:lnTo>
                <a:lnTo>
                  <a:pt x="11443818" y="11443817"/>
                </a:lnTo>
                <a:lnTo>
                  <a:pt x="0" y="11443817"/>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3451233" y="-282101"/>
            <a:ext cx="11443817" cy="11443817"/>
          </a:xfrm>
          <a:custGeom>
            <a:avLst/>
            <a:gdLst/>
            <a:ahLst/>
            <a:cxnLst/>
            <a:rect l="l" t="t" r="r" b="b"/>
            <a:pathLst>
              <a:path w="11443817" h="11443817">
                <a:moveTo>
                  <a:pt x="0" y="0"/>
                </a:moveTo>
                <a:lnTo>
                  <a:pt x="11443818" y="0"/>
                </a:lnTo>
                <a:lnTo>
                  <a:pt x="11443818"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836767" y="228600"/>
            <a:ext cx="8614466" cy="248919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List of Contents</a:t>
            </a:r>
          </a:p>
        </p:txBody>
      </p:sp>
      <p:grpSp>
        <p:nvGrpSpPr>
          <p:cNvPr id="5" name="Group 5"/>
          <p:cNvGrpSpPr/>
          <p:nvPr/>
        </p:nvGrpSpPr>
        <p:grpSpPr>
          <a:xfrm>
            <a:off x="3388987" y="6775341"/>
            <a:ext cx="4926515" cy="989668"/>
            <a:chOff x="0" y="0"/>
            <a:chExt cx="1297518" cy="260653"/>
          </a:xfrm>
        </p:grpSpPr>
        <p:sp>
          <p:nvSpPr>
            <p:cNvPr id="6" name="Freeform 6"/>
            <p:cNvSpPr/>
            <p:nvPr/>
          </p:nvSpPr>
          <p:spPr>
            <a:xfrm>
              <a:off x="0" y="0"/>
              <a:ext cx="1297518" cy="260653"/>
            </a:xfrm>
            <a:custGeom>
              <a:avLst/>
              <a:gdLst/>
              <a:ahLst/>
              <a:cxnLst/>
              <a:rect l="l" t="t" r="r" b="b"/>
              <a:pathLst>
                <a:path w="1297518" h="260653">
                  <a:moveTo>
                    <a:pt x="75431" y="0"/>
                  </a:moveTo>
                  <a:lnTo>
                    <a:pt x="1222087" y="0"/>
                  </a:lnTo>
                  <a:cubicBezTo>
                    <a:pt x="1242093" y="0"/>
                    <a:pt x="1261279" y="7947"/>
                    <a:pt x="1275425" y="22093"/>
                  </a:cubicBezTo>
                  <a:cubicBezTo>
                    <a:pt x="1289571" y="36239"/>
                    <a:pt x="1297518" y="55425"/>
                    <a:pt x="1297518" y="75431"/>
                  </a:cubicBezTo>
                  <a:lnTo>
                    <a:pt x="1297518" y="185222"/>
                  </a:lnTo>
                  <a:cubicBezTo>
                    <a:pt x="1297518" y="205228"/>
                    <a:pt x="1289571" y="224414"/>
                    <a:pt x="1275425" y="238560"/>
                  </a:cubicBezTo>
                  <a:cubicBezTo>
                    <a:pt x="1261279" y="252706"/>
                    <a:pt x="1242093" y="260653"/>
                    <a:pt x="1222087" y="260653"/>
                  </a:cubicBezTo>
                  <a:lnTo>
                    <a:pt x="75431" y="260653"/>
                  </a:lnTo>
                  <a:cubicBezTo>
                    <a:pt x="55425" y="260653"/>
                    <a:pt x="36239" y="252706"/>
                    <a:pt x="22093" y="238560"/>
                  </a:cubicBezTo>
                  <a:cubicBezTo>
                    <a:pt x="7947" y="224414"/>
                    <a:pt x="0" y="205228"/>
                    <a:pt x="0" y="185222"/>
                  </a:cubicBezTo>
                  <a:lnTo>
                    <a:pt x="0" y="75431"/>
                  </a:lnTo>
                  <a:cubicBezTo>
                    <a:pt x="0" y="55425"/>
                    <a:pt x="7947" y="36239"/>
                    <a:pt x="22093" y="22093"/>
                  </a:cubicBezTo>
                  <a:cubicBezTo>
                    <a:pt x="36239" y="7947"/>
                    <a:pt x="55425" y="0"/>
                    <a:pt x="75431" y="0"/>
                  </a:cubicBezTo>
                  <a:close/>
                </a:path>
              </a:pathLst>
            </a:custGeom>
            <a:solidFill>
              <a:srgbClr val="3D3D3D"/>
            </a:solidFill>
          </p:spPr>
        </p:sp>
        <p:sp>
          <p:nvSpPr>
            <p:cNvPr id="7" name="TextBox 7"/>
            <p:cNvSpPr txBox="1"/>
            <p:nvPr/>
          </p:nvSpPr>
          <p:spPr>
            <a:xfrm>
              <a:off x="0" y="-85725"/>
              <a:ext cx="1297518" cy="346378"/>
            </a:xfrm>
            <a:prstGeom prst="rect">
              <a:avLst/>
            </a:prstGeom>
          </p:spPr>
          <p:txBody>
            <a:bodyPr lIns="50800" tIns="50800" rIns="50800" bIns="50800" rtlCol="0" anchor="ctr"/>
            <a:lstStyle/>
            <a:p>
              <a:pPr algn="ctr">
                <a:lnSpc>
                  <a:spcPts val="5039"/>
                </a:lnSpc>
                <a:spcBef>
                  <a:spcPct val="0"/>
                </a:spcBef>
              </a:pPr>
              <a:r>
                <a:rPr lang="en-US" sz="3599" spc="14">
                  <a:solidFill>
                    <a:srgbClr val="FFFFFF"/>
                  </a:solidFill>
                  <a:latin typeface="Helvetica World"/>
                  <a:ea typeface="Helvetica World"/>
                  <a:cs typeface="Helvetica World"/>
                  <a:sym typeface="Helvetica World"/>
                </a:rPr>
                <a:t>Key Features</a:t>
              </a:r>
            </a:p>
          </p:txBody>
        </p:sp>
      </p:grpSp>
      <p:grpSp>
        <p:nvGrpSpPr>
          <p:cNvPr id="8" name="Group 8"/>
          <p:cNvGrpSpPr/>
          <p:nvPr/>
        </p:nvGrpSpPr>
        <p:grpSpPr>
          <a:xfrm>
            <a:off x="3493554" y="3066340"/>
            <a:ext cx="4821948" cy="1057280"/>
            <a:chOff x="0" y="0"/>
            <a:chExt cx="1269978" cy="278461"/>
          </a:xfrm>
        </p:grpSpPr>
        <p:sp>
          <p:nvSpPr>
            <p:cNvPr id="9" name="Freeform 9"/>
            <p:cNvSpPr/>
            <p:nvPr/>
          </p:nvSpPr>
          <p:spPr>
            <a:xfrm>
              <a:off x="0" y="0"/>
              <a:ext cx="1269978" cy="278461"/>
            </a:xfrm>
            <a:custGeom>
              <a:avLst/>
              <a:gdLst/>
              <a:ahLst/>
              <a:cxnLst/>
              <a:rect l="l" t="t" r="r" b="b"/>
              <a:pathLst>
                <a:path w="1269978" h="278461">
                  <a:moveTo>
                    <a:pt x="77067" y="0"/>
                  </a:moveTo>
                  <a:lnTo>
                    <a:pt x="1192911" y="0"/>
                  </a:lnTo>
                  <a:cubicBezTo>
                    <a:pt x="1213351" y="0"/>
                    <a:pt x="1232953" y="8120"/>
                    <a:pt x="1247406" y="22572"/>
                  </a:cubicBezTo>
                  <a:cubicBezTo>
                    <a:pt x="1261859" y="37025"/>
                    <a:pt x="1269978" y="56627"/>
                    <a:pt x="1269978" y="77067"/>
                  </a:cubicBezTo>
                  <a:lnTo>
                    <a:pt x="1269978" y="201394"/>
                  </a:lnTo>
                  <a:cubicBezTo>
                    <a:pt x="1269978" y="243957"/>
                    <a:pt x="1235474" y="278461"/>
                    <a:pt x="1192911" y="278461"/>
                  </a:cubicBezTo>
                  <a:lnTo>
                    <a:pt x="77067" y="278461"/>
                  </a:lnTo>
                  <a:cubicBezTo>
                    <a:pt x="34504" y="278461"/>
                    <a:pt x="0" y="243957"/>
                    <a:pt x="0" y="201394"/>
                  </a:cubicBezTo>
                  <a:lnTo>
                    <a:pt x="0" y="77067"/>
                  </a:lnTo>
                  <a:cubicBezTo>
                    <a:pt x="0" y="34504"/>
                    <a:pt x="34504" y="0"/>
                    <a:pt x="77067" y="0"/>
                  </a:cubicBezTo>
                  <a:close/>
                </a:path>
              </a:pathLst>
            </a:custGeom>
            <a:solidFill>
              <a:srgbClr val="3D3D3D"/>
            </a:solidFill>
          </p:spPr>
        </p:sp>
        <p:sp>
          <p:nvSpPr>
            <p:cNvPr id="10" name="TextBox 10"/>
            <p:cNvSpPr txBox="1"/>
            <p:nvPr/>
          </p:nvSpPr>
          <p:spPr>
            <a:xfrm>
              <a:off x="0" y="-85725"/>
              <a:ext cx="1269978" cy="364186"/>
            </a:xfrm>
            <a:prstGeom prst="rect">
              <a:avLst/>
            </a:prstGeom>
          </p:spPr>
          <p:txBody>
            <a:bodyPr lIns="50800" tIns="50800" rIns="50800" bIns="50800" rtlCol="0" anchor="ctr"/>
            <a:lstStyle/>
            <a:p>
              <a:pPr algn="ctr">
                <a:lnSpc>
                  <a:spcPts val="5040"/>
                </a:lnSpc>
                <a:spcBef>
                  <a:spcPct val="0"/>
                </a:spcBef>
              </a:pPr>
              <a:r>
                <a:rPr lang="en-US" sz="3600" spc="14">
                  <a:solidFill>
                    <a:srgbClr val="FFFFFF"/>
                  </a:solidFill>
                  <a:latin typeface="Helvetica World"/>
                  <a:ea typeface="Helvetica World"/>
                  <a:cs typeface="Helvetica World"/>
                  <a:sym typeface="Helvetica World"/>
                </a:rPr>
                <a:t>Problem Statement </a:t>
              </a:r>
            </a:p>
          </p:txBody>
        </p:sp>
      </p:grpSp>
      <p:grpSp>
        <p:nvGrpSpPr>
          <p:cNvPr id="11" name="Group 11"/>
          <p:cNvGrpSpPr/>
          <p:nvPr/>
        </p:nvGrpSpPr>
        <p:grpSpPr>
          <a:xfrm>
            <a:off x="3395592" y="5439808"/>
            <a:ext cx="5036238" cy="986370"/>
            <a:chOff x="0" y="0"/>
            <a:chExt cx="1326417" cy="259785"/>
          </a:xfrm>
        </p:grpSpPr>
        <p:sp>
          <p:nvSpPr>
            <p:cNvPr id="12" name="Freeform 12"/>
            <p:cNvSpPr/>
            <p:nvPr/>
          </p:nvSpPr>
          <p:spPr>
            <a:xfrm>
              <a:off x="0" y="0"/>
              <a:ext cx="1326417" cy="259785"/>
            </a:xfrm>
            <a:custGeom>
              <a:avLst/>
              <a:gdLst/>
              <a:ahLst/>
              <a:cxnLst/>
              <a:rect l="l" t="t" r="r" b="b"/>
              <a:pathLst>
                <a:path w="1326417" h="259785">
                  <a:moveTo>
                    <a:pt x="73788" y="0"/>
                  </a:moveTo>
                  <a:lnTo>
                    <a:pt x="1252629" y="0"/>
                  </a:lnTo>
                  <a:cubicBezTo>
                    <a:pt x="1293381" y="0"/>
                    <a:pt x="1326417" y="33036"/>
                    <a:pt x="1326417" y="73788"/>
                  </a:cubicBezTo>
                  <a:lnTo>
                    <a:pt x="1326417" y="185997"/>
                  </a:lnTo>
                  <a:cubicBezTo>
                    <a:pt x="1326417" y="226749"/>
                    <a:pt x="1293381" y="259785"/>
                    <a:pt x="1252629" y="259785"/>
                  </a:cubicBezTo>
                  <a:lnTo>
                    <a:pt x="73788" y="259785"/>
                  </a:lnTo>
                  <a:cubicBezTo>
                    <a:pt x="33036" y="259785"/>
                    <a:pt x="0" y="226749"/>
                    <a:pt x="0" y="185997"/>
                  </a:cubicBezTo>
                  <a:lnTo>
                    <a:pt x="0" y="73788"/>
                  </a:lnTo>
                  <a:cubicBezTo>
                    <a:pt x="0" y="33036"/>
                    <a:pt x="33036" y="0"/>
                    <a:pt x="73788" y="0"/>
                  </a:cubicBezTo>
                  <a:close/>
                </a:path>
              </a:pathLst>
            </a:custGeom>
            <a:solidFill>
              <a:srgbClr val="3D3D3D"/>
            </a:solidFill>
          </p:spPr>
        </p:sp>
        <p:sp>
          <p:nvSpPr>
            <p:cNvPr id="13" name="TextBox 13"/>
            <p:cNvSpPr txBox="1"/>
            <p:nvPr/>
          </p:nvSpPr>
          <p:spPr>
            <a:xfrm>
              <a:off x="0" y="-85725"/>
              <a:ext cx="1326417" cy="345510"/>
            </a:xfrm>
            <a:prstGeom prst="rect">
              <a:avLst/>
            </a:prstGeom>
          </p:spPr>
          <p:txBody>
            <a:bodyPr lIns="50800" tIns="50800" rIns="50800" bIns="50800" rtlCol="0" anchor="ctr"/>
            <a:lstStyle/>
            <a:p>
              <a:pPr algn="ctr">
                <a:lnSpc>
                  <a:spcPts val="5039"/>
                </a:lnSpc>
                <a:spcBef>
                  <a:spcPct val="0"/>
                </a:spcBef>
              </a:pPr>
              <a:r>
                <a:rPr lang="en-US" sz="3599" spc="14">
                  <a:solidFill>
                    <a:srgbClr val="FFFFFF"/>
                  </a:solidFill>
                  <a:latin typeface="Helvetica World"/>
                  <a:ea typeface="Helvetica World"/>
                  <a:cs typeface="Helvetica World"/>
                  <a:sym typeface="Helvetica World"/>
                </a:rPr>
                <a:t>Solution Approach</a:t>
              </a:r>
            </a:p>
          </p:txBody>
        </p:sp>
      </p:grpSp>
      <p:sp>
        <p:nvSpPr>
          <p:cNvPr id="14" name="Freeform 14"/>
          <p:cNvSpPr/>
          <p:nvPr/>
        </p:nvSpPr>
        <p:spPr>
          <a:xfrm rot="1528261">
            <a:off x="16624842" y="3259312"/>
            <a:ext cx="2374450" cy="1596500"/>
          </a:xfrm>
          <a:custGeom>
            <a:avLst/>
            <a:gdLst/>
            <a:ahLst/>
            <a:cxnLst/>
            <a:rect l="l" t="t" r="r" b="b"/>
            <a:pathLst>
              <a:path w="2374450" h="1596500">
                <a:moveTo>
                  <a:pt x="0" y="0"/>
                </a:moveTo>
                <a:lnTo>
                  <a:pt x="2374450" y="0"/>
                </a:lnTo>
                <a:lnTo>
                  <a:pt x="2374450" y="1596500"/>
                </a:lnTo>
                <a:lnTo>
                  <a:pt x="0" y="15965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5" name="Freeform 15"/>
          <p:cNvSpPr/>
          <p:nvPr/>
        </p:nvSpPr>
        <p:spPr>
          <a:xfrm rot="1528261">
            <a:off x="-766348" y="3089812"/>
            <a:ext cx="2402768" cy="1615540"/>
          </a:xfrm>
          <a:custGeom>
            <a:avLst/>
            <a:gdLst/>
            <a:ahLst/>
            <a:cxnLst/>
            <a:rect l="l" t="t" r="r" b="b"/>
            <a:pathLst>
              <a:path w="2402768" h="1615540">
                <a:moveTo>
                  <a:pt x="0" y="0"/>
                </a:moveTo>
                <a:lnTo>
                  <a:pt x="2402768" y="0"/>
                </a:lnTo>
                <a:lnTo>
                  <a:pt x="2402768" y="1615540"/>
                </a:lnTo>
                <a:lnTo>
                  <a:pt x="0" y="161554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6" name="Freeform 16"/>
          <p:cNvSpPr/>
          <p:nvPr/>
        </p:nvSpPr>
        <p:spPr>
          <a:xfrm rot="-195294">
            <a:off x="5243097" y="563866"/>
            <a:ext cx="652613" cy="652613"/>
          </a:xfrm>
          <a:custGeom>
            <a:avLst/>
            <a:gdLst/>
            <a:ahLst/>
            <a:cxnLst/>
            <a:rect l="l" t="t" r="r" b="b"/>
            <a:pathLst>
              <a:path w="652613" h="652613">
                <a:moveTo>
                  <a:pt x="0" y="0"/>
                </a:moveTo>
                <a:lnTo>
                  <a:pt x="652613" y="0"/>
                </a:lnTo>
                <a:lnTo>
                  <a:pt x="652613" y="652614"/>
                </a:lnTo>
                <a:lnTo>
                  <a:pt x="0" y="65261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7" name="Freeform 17"/>
          <p:cNvSpPr/>
          <p:nvPr/>
        </p:nvSpPr>
        <p:spPr>
          <a:xfrm rot="520773">
            <a:off x="12809166" y="9186714"/>
            <a:ext cx="652613" cy="652613"/>
          </a:xfrm>
          <a:custGeom>
            <a:avLst/>
            <a:gdLst/>
            <a:ahLst/>
            <a:cxnLst/>
            <a:rect l="l" t="t" r="r" b="b"/>
            <a:pathLst>
              <a:path w="652613" h="652613">
                <a:moveTo>
                  <a:pt x="0" y="0"/>
                </a:moveTo>
                <a:lnTo>
                  <a:pt x="652613" y="0"/>
                </a:lnTo>
                <a:lnTo>
                  <a:pt x="652613" y="652613"/>
                </a:lnTo>
                <a:lnTo>
                  <a:pt x="0" y="65261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18" name="Group 18"/>
          <p:cNvGrpSpPr/>
          <p:nvPr/>
        </p:nvGrpSpPr>
        <p:grpSpPr>
          <a:xfrm>
            <a:off x="3470032" y="4236165"/>
            <a:ext cx="4845470" cy="1089343"/>
            <a:chOff x="0" y="0"/>
            <a:chExt cx="1276173" cy="286905"/>
          </a:xfrm>
        </p:grpSpPr>
        <p:sp>
          <p:nvSpPr>
            <p:cNvPr id="19" name="Freeform 19"/>
            <p:cNvSpPr/>
            <p:nvPr/>
          </p:nvSpPr>
          <p:spPr>
            <a:xfrm>
              <a:off x="0" y="0"/>
              <a:ext cx="1276173" cy="286905"/>
            </a:xfrm>
            <a:custGeom>
              <a:avLst/>
              <a:gdLst/>
              <a:ahLst/>
              <a:cxnLst/>
              <a:rect l="l" t="t" r="r" b="b"/>
              <a:pathLst>
                <a:path w="1276173" h="286905">
                  <a:moveTo>
                    <a:pt x="76693" y="0"/>
                  </a:moveTo>
                  <a:lnTo>
                    <a:pt x="1199481" y="0"/>
                  </a:lnTo>
                  <a:cubicBezTo>
                    <a:pt x="1241837" y="0"/>
                    <a:pt x="1276173" y="34336"/>
                    <a:pt x="1276173" y="76693"/>
                  </a:cubicBezTo>
                  <a:lnTo>
                    <a:pt x="1276173" y="210212"/>
                  </a:lnTo>
                  <a:cubicBezTo>
                    <a:pt x="1276173" y="230553"/>
                    <a:pt x="1268093" y="250060"/>
                    <a:pt x="1253710" y="264442"/>
                  </a:cubicBezTo>
                  <a:cubicBezTo>
                    <a:pt x="1239328" y="278825"/>
                    <a:pt x="1219821" y="286905"/>
                    <a:pt x="1199481" y="286905"/>
                  </a:cubicBezTo>
                  <a:lnTo>
                    <a:pt x="76693" y="286905"/>
                  </a:lnTo>
                  <a:cubicBezTo>
                    <a:pt x="56353" y="286905"/>
                    <a:pt x="36845" y="278825"/>
                    <a:pt x="22463" y="264442"/>
                  </a:cubicBezTo>
                  <a:cubicBezTo>
                    <a:pt x="8080" y="250060"/>
                    <a:pt x="0" y="230553"/>
                    <a:pt x="0" y="210212"/>
                  </a:cubicBezTo>
                  <a:lnTo>
                    <a:pt x="0" y="76693"/>
                  </a:lnTo>
                  <a:cubicBezTo>
                    <a:pt x="0" y="56353"/>
                    <a:pt x="8080" y="36845"/>
                    <a:pt x="22463" y="22463"/>
                  </a:cubicBezTo>
                  <a:cubicBezTo>
                    <a:pt x="36845" y="8080"/>
                    <a:pt x="56353" y="0"/>
                    <a:pt x="76693" y="0"/>
                  </a:cubicBezTo>
                  <a:close/>
                </a:path>
              </a:pathLst>
            </a:custGeom>
            <a:solidFill>
              <a:srgbClr val="3D3D3D"/>
            </a:solidFill>
          </p:spPr>
        </p:sp>
        <p:sp>
          <p:nvSpPr>
            <p:cNvPr id="20" name="TextBox 20"/>
            <p:cNvSpPr txBox="1"/>
            <p:nvPr/>
          </p:nvSpPr>
          <p:spPr>
            <a:xfrm>
              <a:off x="0" y="-85725"/>
              <a:ext cx="1276173" cy="372630"/>
            </a:xfrm>
            <a:prstGeom prst="rect">
              <a:avLst/>
            </a:prstGeom>
          </p:spPr>
          <p:txBody>
            <a:bodyPr lIns="50800" tIns="50800" rIns="50800" bIns="50800" rtlCol="0" anchor="ctr"/>
            <a:lstStyle/>
            <a:p>
              <a:pPr algn="ctr">
                <a:lnSpc>
                  <a:spcPts val="5039"/>
                </a:lnSpc>
                <a:spcBef>
                  <a:spcPct val="0"/>
                </a:spcBef>
              </a:pPr>
              <a:r>
                <a:rPr lang="en-US" sz="3599" spc="14">
                  <a:solidFill>
                    <a:srgbClr val="FFFFFF"/>
                  </a:solidFill>
                  <a:latin typeface="Helvetica World"/>
                  <a:ea typeface="Helvetica World"/>
                  <a:cs typeface="Helvetica World"/>
                  <a:sym typeface="Helvetica World"/>
                </a:rPr>
                <a:t>Project Description</a:t>
              </a:r>
            </a:p>
          </p:txBody>
        </p:sp>
      </p:grpSp>
      <p:grpSp>
        <p:nvGrpSpPr>
          <p:cNvPr id="21" name="Group 21"/>
          <p:cNvGrpSpPr/>
          <p:nvPr/>
        </p:nvGrpSpPr>
        <p:grpSpPr>
          <a:xfrm>
            <a:off x="10400582" y="6675666"/>
            <a:ext cx="5003088" cy="1089343"/>
            <a:chOff x="0" y="0"/>
            <a:chExt cx="1317686" cy="286905"/>
          </a:xfrm>
        </p:grpSpPr>
        <p:sp>
          <p:nvSpPr>
            <p:cNvPr id="22" name="Freeform 22"/>
            <p:cNvSpPr/>
            <p:nvPr/>
          </p:nvSpPr>
          <p:spPr>
            <a:xfrm>
              <a:off x="0" y="0"/>
              <a:ext cx="1317686" cy="286905"/>
            </a:xfrm>
            <a:custGeom>
              <a:avLst/>
              <a:gdLst/>
              <a:ahLst/>
              <a:cxnLst/>
              <a:rect l="l" t="t" r="r" b="b"/>
              <a:pathLst>
                <a:path w="1317686" h="286905">
                  <a:moveTo>
                    <a:pt x="74277" y="0"/>
                  </a:moveTo>
                  <a:lnTo>
                    <a:pt x="1243409" y="0"/>
                  </a:lnTo>
                  <a:cubicBezTo>
                    <a:pt x="1263109" y="0"/>
                    <a:pt x="1282001" y="7826"/>
                    <a:pt x="1295931" y="21755"/>
                  </a:cubicBezTo>
                  <a:cubicBezTo>
                    <a:pt x="1309860" y="35685"/>
                    <a:pt x="1317686" y="54577"/>
                    <a:pt x="1317686" y="74277"/>
                  </a:cubicBezTo>
                  <a:lnTo>
                    <a:pt x="1317686" y="212629"/>
                  </a:lnTo>
                  <a:cubicBezTo>
                    <a:pt x="1317686" y="232328"/>
                    <a:pt x="1309860" y="251220"/>
                    <a:pt x="1295931" y="265150"/>
                  </a:cubicBezTo>
                  <a:cubicBezTo>
                    <a:pt x="1282001" y="279080"/>
                    <a:pt x="1263109" y="286905"/>
                    <a:pt x="1243409" y="286905"/>
                  </a:cubicBezTo>
                  <a:lnTo>
                    <a:pt x="74277" y="286905"/>
                  </a:lnTo>
                  <a:cubicBezTo>
                    <a:pt x="54577" y="286905"/>
                    <a:pt x="35685" y="279080"/>
                    <a:pt x="21755" y="265150"/>
                  </a:cubicBezTo>
                  <a:cubicBezTo>
                    <a:pt x="7826" y="251220"/>
                    <a:pt x="0" y="232328"/>
                    <a:pt x="0" y="212629"/>
                  </a:cubicBezTo>
                  <a:lnTo>
                    <a:pt x="0" y="74277"/>
                  </a:lnTo>
                  <a:cubicBezTo>
                    <a:pt x="0" y="54577"/>
                    <a:pt x="7826" y="35685"/>
                    <a:pt x="21755" y="21755"/>
                  </a:cubicBezTo>
                  <a:cubicBezTo>
                    <a:pt x="35685" y="7826"/>
                    <a:pt x="54577" y="0"/>
                    <a:pt x="74277" y="0"/>
                  </a:cubicBezTo>
                  <a:close/>
                </a:path>
              </a:pathLst>
            </a:custGeom>
            <a:solidFill>
              <a:srgbClr val="3D3D3D"/>
            </a:solidFill>
          </p:spPr>
        </p:sp>
        <p:sp>
          <p:nvSpPr>
            <p:cNvPr id="23" name="TextBox 23"/>
            <p:cNvSpPr txBox="1"/>
            <p:nvPr/>
          </p:nvSpPr>
          <p:spPr>
            <a:xfrm>
              <a:off x="0" y="-85725"/>
              <a:ext cx="1317686" cy="372630"/>
            </a:xfrm>
            <a:prstGeom prst="rect">
              <a:avLst/>
            </a:prstGeom>
          </p:spPr>
          <p:txBody>
            <a:bodyPr lIns="50800" tIns="50800" rIns="50800" bIns="50800" rtlCol="0" anchor="ctr"/>
            <a:lstStyle/>
            <a:p>
              <a:pPr algn="ctr">
                <a:lnSpc>
                  <a:spcPts val="5039"/>
                </a:lnSpc>
                <a:spcBef>
                  <a:spcPct val="0"/>
                </a:spcBef>
              </a:pPr>
              <a:r>
                <a:rPr lang="en-US" sz="3599" spc="14">
                  <a:solidFill>
                    <a:srgbClr val="FFFFFF"/>
                  </a:solidFill>
                  <a:latin typeface="Helvetica World"/>
                  <a:ea typeface="Helvetica World"/>
                  <a:cs typeface="Helvetica World"/>
                  <a:sym typeface="Helvetica World"/>
                </a:rPr>
                <a:t>Gap Analysis</a:t>
              </a:r>
            </a:p>
          </p:txBody>
        </p:sp>
      </p:grpSp>
      <p:grpSp>
        <p:nvGrpSpPr>
          <p:cNvPr id="24" name="Group 24"/>
          <p:cNvGrpSpPr/>
          <p:nvPr/>
        </p:nvGrpSpPr>
        <p:grpSpPr>
          <a:xfrm>
            <a:off x="6948256" y="8394304"/>
            <a:ext cx="5003088" cy="986370"/>
            <a:chOff x="0" y="0"/>
            <a:chExt cx="1317686" cy="259785"/>
          </a:xfrm>
        </p:grpSpPr>
        <p:sp>
          <p:nvSpPr>
            <p:cNvPr id="25" name="Freeform 25"/>
            <p:cNvSpPr/>
            <p:nvPr/>
          </p:nvSpPr>
          <p:spPr>
            <a:xfrm>
              <a:off x="0" y="0"/>
              <a:ext cx="1317686" cy="259785"/>
            </a:xfrm>
            <a:custGeom>
              <a:avLst/>
              <a:gdLst/>
              <a:ahLst/>
              <a:cxnLst/>
              <a:rect l="l" t="t" r="r" b="b"/>
              <a:pathLst>
                <a:path w="1317686" h="259785">
                  <a:moveTo>
                    <a:pt x="74277" y="0"/>
                  </a:moveTo>
                  <a:lnTo>
                    <a:pt x="1243409" y="0"/>
                  </a:lnTo>
                  <a:cubicBezTo>
                    <a:pt x="1263109" y="0"/>
                    <a:pt x="1282001" y="7826"/>
                    <a:pt x="1295931" y="21755"/>
                  </a:cubicBezTo>
                  <a:cubicBezTo>
                    <a:pt x="1309860" y="35685"/>
                    <a:pt x="1317686" y="54577"/>
                    <a:pt x="1317686" y="74277"/>
                  </a:cubicBezTo>
                  <a:lnTo>
                    <a:pt x="1317686" y="185508"/>
                  </a:lnTo>
                  <a:cubicBezTo>
                    <a:pt x="1317686" y="205207"/>
                    <a:pt x="1309860" y="224100"/>
                    <a:pt x="1295931" y="238030"/>
                  </a:cubicBezTo>
                  <a:cubicBezTo>
                    <a:pt x="1282001" y="251959"/>
                    <a:pt x="1263109" y="259785"/>
                    <a:pt x="1243409" y="259785"/>
                  </a:cubicBezTo>
                  <a:lnTo>
                    <a:pt x="74277" y="259785"/>
                  </a:lnTo>
                  <a:cubicBezTo>
                    <a:pt x="54577" y="259785"/>
                    <a:pt x="35685" y="251959"/>
                    <a:pt x="21755" y="238030"/>
                  </a:cubicBezTo>
                  <a:cubicBezTo>
                    <a:pt x="7826" y="224100"/>
                    <a:pt x="0" y="205207"/>
                    <a:pt x="0" y="185508"/>
                  </a:cubicBezTo>
                  <a:lnTo>
                    <a:pt x="0" y="74277"/>
                  </a:lnTo>
                  <a:cubicBezTo>
                    <a:pt x="0" y="54577"/>
                    <a:pt x="7826" y="35685"/>
                    <a:pt x="21755" y="21755"/>
                  </a:cubicBezTo>
                  <a:cubicBezTo>
                    <a:pt x="35685" y="7826"/>
                    <a:pt x="54577" y="0"/>
                    <a:pt x="74277" y="0"/>
                  </a:cubicBezTo>
                  <a:close/>
                </a:path>
              </a:pathLst>
            </a:custGeom>
            <a:solidFill>
              <a:srgbClr val="3D3D3D"/>
            </a:solidFill>
          </p:spPr>
        </p:sp>
        <p:sp>
          <p:nvSpPr>
            <p:cNvPr id="26" name="TextBox 26"/>
            <p:cNvSpPr txBox="1"/>
            <p:nvPr/>
          </p:nvSpPr>
          <p:spPr>
            <a:xfrm>
              <a:off x="0" y="-85725"/>
              <a:ext cx="1317686" cy="345510"/>
            </a:xfrm>
            <a:prstGeom prst="rect">
              <a:avLst/>
            </a:prstGeom>
          </p:spPr>
          <p:txBody>
            <a:bodyPr lIns="50800" tIns="50800" rIns="50800" bIns="50800" rtlCol="0" anchor="ctr"/>
            <a:lstStyle/>
            <a:p>
              <a:pPr algn="ctr">
                <a:lnSpc>
                  <a:spcPts val="5039"/>
                </a:lnSpc>
                <a:spcBef>
                  <a:spcPct val="0"/>
                </a:spcBef>
              </a:pPr>
              <a:r>
                <a:rPr lang="en-US" sz="3599" spc="14">
                  <a:solidFill>
                    <a:srgbClr val="FFFFFF"/>
                  </a:solidFill>
                  <a:latin typeface="Helvetica World"/>
                  <a:ea typeface="Helvetica World"/>
                  <a:cs typeface="Helvetica World"/>
                  <a:sym typeface="Helvetica World"/>
                </a:rPr>
                <a:t>Conclusion</a:t>
              </a:r>
            </a:p>
          </p:txBody>
        </p:sp>
      </p:grpSp>
      <p:grpSp>
        <p:nvGrpSpPr>
          <p:cNvPr id="27" name="Group 27"/>
          <p:cNvGrpSpPr/>
          <p:nvPr/>
        </p:nvGrpSpPr>
        <p:grpSpPr>
          <a:xfrm>
            <a:off x="9599791" y="4311415"/>
            <a:ext cx="6327740" cy="1000273"/>
            <a:chOff x="0" y="0"/>
            <a:chExt cx="1666565" cy="263446"/>
          </a:xfrm>
        </p:grpSpPr>
        <p:sp>
          <p:nvSpPr>
            <p:cNvPr id="28" name="Freeform 28"/>
            <p:cNvSpPr/>
            <p:nvPr/>
          </p:nvSpPr>
          <p:spPr>
            <a:xfrm>
              <a:off x="0" y="0"/>
              <a:ext cx="1666565" cy="263446"/>
            </a:xfrm>
            <a:custGeom>
              <a:avLst/>
              <a:gdLst/>
              <a:ahLst/>
              <a:cxnLst/>
              <a:rect l="l" t="t" r="r" b="b"/>
              <a:pathLst>
                <a:path w="1666565" h="263446">
                  <a:moveTo>
                    <a:pt x="58727" y="0"/>
                  </a:moveTo>
                  <a:lnTo>
                    <a:pt x="1607838" y="0"/>
                  </a:lnTo>
                  <a:cubicBezTo>
                    <a:pt x="1623413" y="0"/>
                    <a:pt x="1638351" y="6187"/>
                    <a:pt x="1649364" y="17201"/>
                  </a:cubicBezTo>
                  <a:cubicBezTo>
                    <a:pt x="1660378" y="28214"/>
                    <a:pt x="1666565" y="43152"/>
                    <a:pt x="1666565" y="58727"/>
                  </a:cubicBezTo>
                  <a:lnTo>
                    <a:pt x="1666565" y="204719"/>
                  </a:lnTo>
                  <a:cubicBezTo>
                    <a:pt x="1666565" y="237153"/>
                    <a:pt x="1640272" y="263446"/>
                    <a:pt x="1607838" y="263446"/>
                  </a:cubicBezTo>
                  <a:lnTo>
                    <a:pt x="58727" y="263446"/>
                  </a:lnTo>
                  <a:cubicBezTo>
                    <a:pt x="26293" y="263446"/>
                    <a:pt x="0" y="237153"/>
                    <a:pt x="0" y="204719"/>
                  </a:cubicBezTo>
                  <a:lnTo>
                    <a:pt x="0" y="58727"/>
                  </a:lnTo>
                  <a:cubicBezTo>
                    <a:pt x="0" y="26293"/>
                    <a:pt x="26293" y="0"/>
                    <a:pt x="58727" y="0"/>
                  </a:cubicBezTo>
                  <a:close/>
                </a:path>
              </a:pathLst>
            </a:custGeom>
            <a:solidFill>
              <a:srgbClr val="3D3D3D"/>
            </a:solidFill>
          </p:spPr>
        </p:sp>
        <p:sp>
          <p:nvSpPr>
            <p:cNvPr id="29" name="TextBox 29"/>
            <p:cNvSpPr txBox="1"/>
            <p:nvPr/>
          </p:nvSpPr>
          <p:spPr>
            <a:xfrm>
              <a:off x="0" y="-85725"/>
              <a:ext cx="1666565" cy="349171"/>
            </a:xfrm>
            <a:prstGeom prst="rect">
              <a:avLst/>
            </a:prstGeom>
          </p:spPr>
          <p:txBody>
            <a:bodyPr lIns="50800" tIns="50800" rIns="50800" bIns="50800" rtlCol="0" anchor="ctr"/>
            <a:lstStyle/>
            <a:p>
              <a:pPr algn="ctr">
                <a:lnSpc>
                  <a:spcPts val="5039"/>
                </a:lnSpc>
                <a:spcBef>
                  <a:spcPct val="0"/>
                </a:spcBef>
              </a:pPr>
              <a:r>
                <a:rPr lang="en-US" sz="3599" spc="14">
                  <a:solidFill>
                    <a:srgbClr val="FFFFFF"/>
                  </a:solidFill>
                  <a:latin typeface="Helvetica World"/>
                  <a:ea typeface="Helvetica World"/>
                  <a:cs typeface="Helvetica World"/>
                  <a:sym typeface="Helvetica World"/>
                </a:rPr>
                <a:t> System Diagram or Flowchart</a:t>
              </a:r>
            </a:p>
          </p:txBody>
        </p:sp>
      </p:grpSp>
      <p:grpSp>
        <p:nvGrpSpPr>
          <p:cNvPr id="30" name="Group 30"/>
          <p:cNvGrpSpPr/>
          <p:nvPr/>
        </p:nvGrpSpPr>
        <p:grpSpPr>
          <a:xfrm>
            <a:off x="9941413" y="3066340"/>
            <a:ext cx="5921427" cy="1000273"/>
            <a:chOff x="0" y="0"/>
            <a:chExt cx="1559553" cy="263446"/>
          </a:xfrm>
        </p:grpSpPr>
        <p:sp>
          <p:nvSpPr>
            <p:cNvPr id="31" name="Freeform 31"/>
            <p:cNvSpPr/>
            <p:nvPr/>
          </p:nvSpPr>
          <p:spPr>
            <a:xfrm>
              <a:off x="0" y="0"/>
              <a:ext cx="1559553" cy="263446"/>
            </a:xfrm>
            <a:custGeom>
              <a:avLst/>
              <a:gdLst/>
              <a:ahLst/>
              <a:cxnLst/>
              <a:rect l="l" t="t" r="r" b="b"/>
              <a:pathLst>
                <a:path w="1559553" h="263446">
                  <a:moveTo>
                    <a:pt x="62757" y="0"/>
                  </a:moveTo>
                  <a:lnTo>
                    <a:pt x="1496796" y="0"/>
                  </a:lnTo>
                  <a:cubicBezTo>
                    <a:pt x="1513440" y="0"/>
                    <a:pt x="1529402" y="6612"/>
                    <a:pt x="1541172" y="18381"/>
                  </a:cubicBezTo>
                  <a:cubicBezTo>
                    <a:pt x="1552941" y="30150"/>
                    <a:pt x="1559553" y="46113"/>
                    <a:pt x="1559553" y="62757"/>
                  </a:cubicBezTo>
                  <a:lnTo>
                    <a:pt x="1559553" y="200689"/>
                  </a:lnTo>
                  <a:cubicBezTo>
                    <a:pt x="1559553" y="235349"/>
                    <a:pt x="1531456" y="263446"/>
                    <a:pt x="1496796" y="263446"/>
                  </a:cubicBezTo>
                  <a:lnTo>
                    <a:pt x="62757" y="263446"/>
                  </a:lnTo>
                  <a:cubicBezTo>
                    <a:pt x="28097" y="263446"/>
                    <a:pt x="0" y="235349"/>
                    <a:pt x="0" y="200689"/>
                  </a:cubicBezTo>
                  <a:lnTo>
                    <a:pt x="0" y="62757"/>
                  </a:lnTo>
                  <a:cubicBezTo>
                    <a:pt x="0" y="28097"/>
                    <a:pt x="28097" y="0"/>
                    <a:pt x="62757" y="0"/>
                  </a:cubicBezTo>
                  <a:close/>
                </a:path>
              </a:pathLst>
            </a:custGeom>
            <a:solidFill>
              <a:srgbClr val="3D3D3D"/>
            </a:solidFill>
          </p:spPr>
        </p:sp>
        <p:sp>
          <p:nvSpPr>
            <p:cNvPr id="32" name="TextBox 32"/>
            <p:cNvSpPr txBox="1"/>
            <p:nvPr/>
          </p:nvSpPr>
          <p:spPr>
            <a:xfrm>
              <a:off x="0" y="-85725"/>
              <a:ext cx="1559553" cy="349171"/>
            </a:xfrm>
            <a:prstGeom prst="rect">
              <a:avLst/>
            </a:prstGeom>
          </p:spPr>
          <p:txBody>
            <a:bodyPr lIns="50800" tIns="50800" rIns="50800" bIns="50800" rtlCol="0" anchor="ctr"/>
            <a:lstStyle/>
            <a:p>
              <a:pPr algn="ctr">
                <a:lnSpc>
                  <a:spcPts val="5039"/>
                </a:lnSpc>
                <a:spcBef>
                  <a:spcPct val="0"/>
                </a:spcBef>
              </a:pPr>
              <a:r>
                <a:rPr lang="en-US" sz="3599" spc="14">
                  <a:solidFill>
                    <a:srgbClr val="FFFFFF"/>
                  </a:solidFill>
                  <a:latin typeface="Helvetica World"/>
                  <a:ea typeface="Helvetica World"/>
                  <a:cs typeface="Helvetica World"/>
                  <a:sym typeface="Helvetica World"/>
                </a:rPr>
                <a:t>List of Required Equipment</a:t>
              </a:r>
            </a:p>
          </p:txBody>
        </p:sp>
      </p:grpSp>
      <p:grpSp>
        <p:nvGrpSpPr>
          <p:cNvPr id="33" name="Group 33"/>
          <p:cNvGrpSpPr/>
          <p:nvPr/>
        </p:nvGrpSpPr>
        <p:grpSpPr>
          <a:xfrm>
            <a:off x="10373188" y="5456318"/>
            <a:ext cx="5021454" cy="1000273"/>
            <a:chOff x="0" y="0"/>
            <a:chExt cx="1322523" cy="263446"/>
          </a:xfrm>
        </p:grpSpPr>
        <p:sp>
          <p:nvSpPr>
            <p:cNvPr id="34" name="Freeform 34"/>
            <p:cNvSpPr/>
            <p:nvPr/>
          </p:nvSpPr>
          <p:spPr>
            <a:xfrm>
              <a:off x="0" y="0"/>
              <a:ext cx="1322523" cy="263446"/>
            </a:xfrm>
            <a:custGeom>
              <a:avLst/>
              <a:gdLst/>
              <a:ahLst/>
              <a:cxnLst/>
              <a:rect l="l" t="t" r="r" b="b"/>
              <a:pathLst>
                <a:path w="1322523" h="263446">
                  <a:moveTo>
                    <a:pt x="74005" y="0"/>
                  </a:moveTo>
                  <a:lnTo>
                    <a:pt x="1248518" y="0"/>
                  </a:lnTo>
                  <a:cubicBezTo>
                    <a:pt x="1268145" y="0"/>
                    <a:pt x="1286969" y="7797"/>
                    <a:pt x="1300847" y="21676"/>
                  </a:cubicBezTo>
                  <a:cubicBezTo>
                    <a:pt x="1314726" y="35554"/>
                    <a:pt x="1322523" y="54378"/>
                    <a:pt x="1322523" y="74005"/>
                  </a:cubicBezTo>
                  <a:lnTo>
                    <a:pt x="1322523" y="189441"/>
                  </a:lnTo>
                  <a:cubicBezTo>
                    <a:pt x="1322523" y="209069"/>
                    <a:pt x="1314726" y="227892"/>
                    <a:pt x="1300847" y="241771"/>
                  </a:cubicBezTo>
                  <a:cubicBezTo>
                    <a:pt x="1286969" y="255649"/>
                    <a:pt x="1268145" y="263446"/>
                    <a:pt x="1248518" y="263446"/>
                  </a:cubicBezTo>
                  <a:lnTo>
                    <a:pt x="74005" y="263446"/>
                  </a:lnTo>
                  <a:cubicBezTo>
                    <a:pt x="54378" y="263446"/>
                    <a:pt x="35554" y="255649"/>
                    <a:pt x="21676" y="241771"/>
                  </a:cubicBezTo>
                  <a:cubicBezTo>
                    <a:pt x="7797" y="227892"/>
                    <a:pt x="0" y="209069"/>
                    <a:pt x="0" y="189441"/>
                  </a:cubicBezTo>
                  <a:lnTo>
                    <a:pt x="0" y="74005"/>
                  </a:lnTo>
                  <a:cubicBezTo>
                    <a:pt x="0" y="54378"/>
                    <a:pt x="7797" y="35554"/>
                    <a:pt x="21676" y="21676"/>
                  </a:cubicBezTo>
                  <a:cubicBezTo>
                    <a:pt x="35554" y="7797"/>
                    <a:pt x="54378" y="0"/>
                    <a:pt x="74005" y="0"/>
                  </a:cubicBezTo>
                  <a:close/>
                </a:path>
              </a:pathLst>
            </a:custGeom>
            <a:solidFill>
              <a:srgbClr val="3D3D3D"/>
            </a:solidFill>
          </p:spPr>
        </p:sp>
        <p:sp>
          <p:nvSpPr>
            <p:cNvPr id="35" name="TextBox 35"/>
            <p:cNvSpPr txBox="1"/>
            <p:nvPr/>
          </p:nvSpPr>
          <p:spPr>
            <a:xfrm>
              <a:off x="0" y="-85725"/>
              <a:ext cx="1322523" cy="349171"/>
            </a:xfrm>
            <a:prstGeom prst="rect">
              <a:avLst/>
            </a:prstGeom>
          </p:spPr>
          <p:txBody>
            <a:bodyPr lIns="50800" tIns="50800" rIns="50800" bIns="50800" rtlCol="0" anchor="ctr"/>
            <a:lstStyle/>
            <a:p>
              <a:pPr algn="ctr">
                <a:lnSpc>
                  <a:spcPts val="5039"/>
                </a:lnSpc>
                <a:spcBef>
                  <a:spcPct val="0"/>
                </a:spcBef>
              </a:pPr>
              <a:r>
                <a:rPr lang="en-US" sz="3599" spc="14">
                  <a:solidFill>
                    <a:srgbClr val="FFFFFF"/>
                  </a:solidFill>
                  <a:latin typeface="Helvetica World"/>
                  <a:ea typeface="Helvetica World"/>
                  <a:cs typeface="Helvetica World"/>
                  <a:sym typeface="Helvetica World"/>
                </a:rPr>
                <a:t>Literature Review</a:t>
              </a:r>
            </a:p>
          </p:txBody>
        </p:sp>
      </p:grpSp>
      <p:sp>
        <p:nvSpPr>
          <p:cNvPr id="36" name="Freeform 36"/>
          <p:cNvSpPr/>
          <p:nvPr/>
        </p:nvSpPr>
        <p:spPr>
          <a:xfrm>
            <a:off x="463701" y="8217313"/>
            <a:ext cx="1753912" cy="1753912"/>
          </a:xfrm>
          <a:custGeom>
            <a:avLst/>
            <a:gdLst/>
            <a:ahLst/>
            <a:cxnLst/>
            <a:rect l="l" t="t" r="r" b="b"/>
            <a:pathLst>
              <a:path w="1753912" h="1753912">
                <a:moveTo>
                  <a:pt x="0" y="0"/>
                </a:moveTo>
                <a:lnTo>
                  <a:pt x="1753912" y="0"/>
                </a:lnTo>
                <a:lnTo>
                  <a:pt x="1753912" y="1753912"/>
                </a:lnTo>
                <a:lnTo>
                  <a:pt x="0" y="17539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7" name="Freeform 37"/>
          <p:cNvSpPr/>
          <p:nvPr/>
        </p:nvSpPr>
        <p:spPr>
          <a:xfrm rot="-8743228">
            <a:off x="15754332" y="-2937552"/>
            <a:ext cx="7373888" cy="6247694"/>
          </a:xfrm>
          <a:custGeom>
            <a:avLst/>
            <a:gdLst/>
            <a:ahLst/>
            <a:cxnLst/>
            <a:rect l="l" t="t" r="r" b="b"/>
            <a:pathLst>
              <a:path w="7373888" h="6247694">
                <a:moveTo>
                  <a:pt x="0" y="0"/>
                </a:moveTo>
                <a:lnTo>
                  <a:pt x="7373888" y="0"/>
                </a:lnTo>
                <a:lnTo>
                  <a:pt x="7373888" y="6247694"/>
                </a:lnTo>
                <a:lnTo>
                  <a:pt x="0" y="624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8" name="TextBox 38"/>
          <p:cNvSpPr txBox="1"/>
          <p:nvPr/>
        </p:nvSpPr>
        <p:spPr>
          <a:xfrm>
            <a:off x="16216042" y="414895"/>
            <a:ext cx="1657237" cy="128904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2268264" y="-578409"/>
            <a:ext cx="11443817" cy="11443817"/>
          </a:xfrm>
          <a:custGeom>
            <a:avLst/>
            <a:gdLst/>
            <a:ahLst/>
            <a:cxnLst/>
            <a:rect l="l" t="t" r="r" b="b"/>
            <a:pathLst>
              <a:path w="11443817" h="11443817">
                <a:moveTo>
                  <a:pt x="0" y="0"/>
                </a:moveTo>
                <a:lnTo>
                  <a:pt x="11443817" y="0"/>
                </a:lnTo>
                <a:lnTo>
                  <a:pt x="11443817"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4139238" y="6124497"/>
            <a:ext cx="4120219" cy="4130545"/>
          </a:xfrm>
          <a:custGeom>
            <a:avLst/>
            <a:gdLst/>
            <a:ahLst/>
            <a:cxnLst/>
            <a:rect l="l" t="t" r="r" b="b"/>
            <a:pathLst>
              <a:path w="4120219" h="4130545">
                <a:moveTo>
                  <a:pt x="0" y="0"/>
                </a:moveTo>
                <a:lnTo>
                  <a:pt x="4120219" y="0"/>
                </a:lnTo>
                <a:lnTo>
                  <a:pt x="4120219" y="4130545"/>
                </a:lnTo>
                <a:lnTo>
                  <a:pt x="0" y="4130545"/>
                </a:lnTo>
                <a:lnTo>
                  <a:pt x="0" y="0"/>
                </a:lnTo>
                <a:close/>
              </a:path>
            </a:pathLst>
          </a:custGeom>
          <a:blipFill>
            <a:blip r:embed="rId4"/>
            <a:stretch>
              <a:fillRect/>
            </a:stretch>
          </a:blipFill>
        </p:spPr>
      </p:sp>
      <p:sp>
        <p:nvSpPr>
          <p:cNvPr id="4" name="Freeform 4"/>
          <p:cNvSpPr/>
          <p:nvPr/>
        </p:nvSpPr>
        <p:spPr>
          <a:xfrm>
            <a:off x="9112447" y="-578409"/>
            <a:ext cx="11443817" cy="11443817"/>
          </a:xfrm>
          <a:custGeom>
            <a:avLst/>
            <a:gdLst/>
            <a:ahLst/>
            <a:cxnLst/>
            <a:rect l="l" t="t" r="r" b="b"/>
            <a:pathLst>
              <a:path w="11443817" h="11443817">
                <a:moveTo>
                  <a:pt x="0" y="0"/>
                </a:moveTo>
                <a:lnTo>
                  <a:pt x="11443817" y="0"/>
                </a:lnTo>
                <a:lnTo>
                  <a:pt x="11443817"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5" name="Freeform 5"/>
          <p:cNvSpPr/>
          <p:nvPr/>
        </p:nvSpPr>
        <p:spPr>
          <a:xfrm rot="-8743228">
            <a:off x="15754332" y="-2937552"/>
            <a:ext cx="7373888" cy="6247694"/>
          </a:xfrm>
          <a:custGeom>
            <a:avLst/>
            <a:gdLst/>
            <a:ahLst/>
            <a:cxnLst/>
            <a:rect l="l" t="t" r="r" b="b"/>
            <a:pathLst>
              <a:path w="7373888" h="6247694">
                <a:moveTo>
                  <a:pt x="0" y="0"/>
                </a:moveTo>
                <a:lnTo>
                  <a:pt x="7373888" y="0"/>
                </a:lnTo>
                <a:lnTo>
                  <a:pt x="7373888" y="6247694"/>
                </a:lnTo>
                <a:lnTo>
                  <a:pt x="0" y="624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912776" y="1076487"/>
            <a:ext cx="11570011" cy="128904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Problem Statement </a:t>
            </a:r>
          </a:p>
        </p:txBody>
      </p:sp>
      <p:sp>
        <p:nvSpPr>
          <p:cNvPr id="7" name="TextBox 7"/>
          <p:cNvSpPr txBox="1"/>
          <p:nvPr/>
        </p:nvSpPr>
        <p:spPr>
          <a:xfrm>
            <a:off x="16216042" y="414895"/>
            <a:ext cx="1657237" cy="128904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04</a:t>
            </a:r>
          </a:p>
        </p:txBody>
      </p:sp>
      <p:pic>
        <p:nvPicPr>
          <p:cNvPr id="10" name="Picture 9">
            <a:extLst>
              <a:ext uri="{FF2B5EF4-FFF2-40B4-BE49-F238E27FC236}">
                <a16:creationId xmlns:a16="http://schemas.microsoft.com/office/drawing/2014/main" id="{B63A4A1F-CC0C-56B0-3FFD-56BFD3A15190}"/>
              </a:ext>
            </a:extLst>
          </p:cNvPr>
          <p:cNvPicPr>
            <a:picLocks noChangeAspect="1"/>
          </p:cNvPicPr>
          <p:nvPr/>
        </p:nvPicPr>
        <p:blipFill>
          <a:blip r:embed="rId7"/>
          <a:stretch>
            <a:fillRect/>
          </a:stretch>
        </p:blipFill>
        <p:spPr>
          <a:xfrm>
            <a:off x="1813680" y="2929679"/>
            <a:ext cx="13020675" cy="6657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2268264" y="-578409"/>
            <a:ext cx="11443817" cy="11443817"/>
          </a:xfrm>
          <a:custGeom>
            <a:avLst/>
            <a:gdLst/>
            <a:ahLst/>
            <a:cxnLst/>
            <a:rect l="l" t="t" r="r" b="b"/>
            <a:pathLst>
              <a:path w="11443817" h="11443817">
                <a:moveTo>
                  <a:pt x="0" y="0"/>
                </a:moveTo>
                <a:lnTo>
                  <a:pt x="11443817" y="0"/>
                </a:lnTo>
                <a:lnTo>
                  <a:pt x="11443817"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4139238" y="6124497"/>
            <a:ext cx="4120219" cy="4130545"/>
          </a:xfrm>
          <a:custGeom>
            <a:avLst/>
            <a:gdLst/>
            <a:ahLst/>
            <a:cxnLst/>
            <a:rect l="l" t="t" r="r" b="b"/>
            <a:pathLst>
              <a:path w="4120219" h="4130545">
                <a:moveTo>
                  <a:pt x="0" y="0"/>
                </a:moveTo>
                <a:lnTo>
                  <a:pt x="4120219" y="0"/>
                </a:lnTo>
                <a:lnTo>
                  <a:pt x="4120219" y="4130545"/>
                </a:lnTo>
                <a:lnTo>
                  <a:pt x="0" y="4130545"/>
                </a:lnTo>
                <a:lnTo>
                  <a:pt x="0" y="0"/>
                </a:lnTo>
                <a:close/>
              </a:path>
            </a:pathLst>
          </a:custGeom>
          <a:blipFill>
            <a:blip r:embed="rId4"/>
            <a:stretch>
              <a:fillRect/>
            </a:stretch>
          </a:blipFill>
        </p:spPr>
      </p:sp>
      <p:sp>
        <p:nvSpPr>
          <p:cNvPr id="4" name="Freeform 4"/>
          <p:cNvSpPr/>
          <p:nvPr/>
        </p:nvSpPr>
        <p:spPr>
          <a:xfrm>
            <a:off x="9112447" y="-578409"/>
            <a:ext cx="11443817" cy="11443817"/>
          </a:xfrm>
          <a:custGeom>
            <a:avLst/>
            <a:gdLst/>
            <a:ahLst/>
            <a:cxnLst/>
            <a:rect l="l" t="t" r="r" b="b"/>
            <a:pathLst>
              <a:path w="11443817" h="11443817">
                <a:moveTo>
                  <a:pt x="0" y="0"/>
                </a:moveTo>
                <a:lnTo>
                  <a:pt x="11443817" y="0"/>
                </a:lnTo>
                <a:lnTo>
                  <a:pt x="11443817"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5" name="Freeform 5"/>
          <p:cNvSpPr/>
          <p:nvPr/>
        </p:nvSpPr>
        <p:spPr>
          <a:xfrm rot="-8743228">
            <a:off x="15754332" y="-2937552"/>
            <a:ext cx="7373888" cy="6247694"/>
          </a:xfrm>
          <a:custGeom>
            <a:avLst/>
            <a:gdLst/>
            <a:ahLst/>
            <a:cxnLst/>
            <a:rect l="l" t="t" r="r" b="b"/>
            <a:pathLst>
              <a:path w="7373888" h="6247694">
                <a:moveTo>
                  <a:pt x="0" y="0"/>
                </a:moveTo>
                <a:lnTo>
                  <a:pt x="7373888" y="0"/>
                </a:lnTo>
                <a:lnTo>
                  <a:pt x="7373888" y="6247694"/>
                </a:lnTo>
                <a:lnTo>
                  <a:pt x="0" y="624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80752" y="7814861"/>
            <a:ext cx="5259974" cy="5271323"/>
          </a:xfrm>
          <a:custGeom>
            <a:avLst/>
            <a:gdLst/>
            <a:ahLst/>
            <a:cxnLst/>
            <a:rect l="l" t="t" r="r" b="b"/>
            <a:pathLst>
              <a:path w="5259974" h="5271323">
                <a:moveTo>
                  <a:pt x="0" y="0"/>
                </a:moveTo>
                <a:lnTo>
                  <a:pt x="5259975" y="0"/>
                </a:lnTo>
                <a:lnTo>
                  <a:pt x="5259975" y="5271323"/>
                </a:lnTo>
                <a:lnTo>
                  <a:pt x="0" y="52713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3442995" y="816429"/>
            <a:ext cx="1650347" cy="2600833"/>
          </a:xfrm>
          <a:custGeom>
            <a:avLst/>
            <a:gdLst/>
            <a:ahLst/>
            <a:cxnLst/>
            <a:rect l="l" t="t" r="r" b="b"/>
            <a:pathLst>
              <a:path w="1650347" h="2600833">
                <a:moveTo>
                  <a:pt x="0" y="0"/>
                </a:moveTo>
                <a:lnTo>
                  <a:pt x="1650347" y="0"/>
                </a:lnTo>
                <a:lnTo>
                  <a:pt x="1650347" y="2600833"/>
                </a:lnTo>
                <a:lnTo>
                  <a:pt x="0" y="26008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263866" y="3931771"/>
            <a:ext cx="14207190" cy="3883090"/>
          </a:xfrm>
          <a:prstGeom prst="rect">
            <a:avLst/>
          </a:prstGeom>
        </p:spPr>
        <p:txBody>
          <a:bodyPr lIns="0" tIns="0" rIns="0" bIns="0" rtlCol="0" anchor="t">
            <a:spAutoFit/>
          </a:bodyPr>
          <a:lstStyle/>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A smart water dispensing system designed to reduce wastage and ensure fair billing.</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Users authenticate themselves using RFID cards to access water.</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Water flows only while the card is held in place.</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Real-time billing is calculated based on the water used.</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All usage data (volume and cost) is logged automatically to Google Sheets via WiFi.</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Ideal for public water distribution points (e.g., WASA), schools, campuses, or community water stations.</a:t>
            </a:r>
          </a:p>
          <a:p>
            <a:pPr algn="just">
              <a:lnSpc>
                <a:spcPts val="3846"/>
              </a:lnSpc>
            </a:pPr>
            <a:endParaRPr lang="en-US" sz="2747" spc="10">
              <a:solidFill>
                <a:srgbClr val="3D3D3D"/>
              </a:solidFill>
              <a:latin typeface="Helvetica World"/>
              <a:ea typeface="Helvetica World"/>
              <a:cs typeface="Helvetica World"/>
              <a:sym typeface="Helvetica World"/>
            </a:endParaRPr>
          </a:p>
        </p:txBody>
      </p:sp>
      <p:sp>
        <p:nvSpPr>
          <p:cNvPr id="9" name="Freeform 9"/>
          <p:cNvSpPr/>
          <p:nvPr/>
        </p:nvSpPr>
        <p:spPr>
          <a:xfrm>
            <a:off x="15944333" y="3842446"/>
            <a:ext cx="543419" cy="652577"/>
          </a:xfrm>
          <a:custGeom>
            <a:avLst/>
            <a:gdLst/>
            <a:ahLst/>
            <a:cxnLst/>
            <a:rect l="l" t="t" r="r" b="b"/>
            <a:pathLst>
              <a:path w="543419" h="652577">
                <a:moveTo>
                  <a:pt x="0" y="0"/>
                </a:moveTo>
                <a:lnTo>
                  <a:pt x="543418" y="0"/>
                </a:lnTo>
                <a:lnTo>
                  <a:pt x="543418" y="652576"/>
                </a:lnTo>
                <a:lnTo>
                  <a:pt x="0" y="6525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3122739" y="4495022"/>
            <a:ext cx="720095" cy="454315"/>
          </a:xfrm>
          <a:custGeom>
            <a:avLst/>
            <a:gdLst/>
            <a:ahLst/>
            <a:cxnLst/>
            <a:rect l="l" t="t" r="r" b="b"/>
            <a:pathLst>
              <a:path w="720095" h="454315">
                <a:moveTo>
                  <a:pt x="0" y="0"/>
                </a:moveTo>
                <a:lnTo>
                  <a:pt x="720095" y="0"/>
                </a:lnTo>
                <a:lnTo>
                  <a:pt x="720095" y="454315"/>
                </a:lnTo>
                <a:lnTo>
                  <a:pt x="0" y="45431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11492484" y="5363374"/>
            <a:ext cx="611783" cy="543279"/>
          </a:xfrm>
          <a:custGeom>
            <a:avLst/>
            <a:gdLst/>
            <a:ahLst/>
            <a:cxnLst/>
            <a:rect l="l" t="t" r="r" b="b"/>
            <a:pathLst>
              <a:path w="611783" h="543279">
                <a:moveTo>
                  <a:pt x="0" y="0"/>
                </a:moveTo>
                <a:lnTo>
                  <a:pt x="611782" y="0"/>
                </a:lnTo>
                <a:lnTo>
                  <a:pt x="611782" y="543280"/>
                </a:lnTo>
                <a:lnTo>
                  <a:pt x="0" y="54328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TextBox 12"/>
          <p:cNvSpPr txBox="1"/>
          <p:nvPr/>
        </p:nvSpPr>
        <p:spPr>
          <a:xfrm>
            <a:off x="4868320" y="1076487"/>
            <a:ext cx="8614466" cy="248919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Project Description</a:t>
            </a:r>
          </a:p>
        </p:txBody>
      </p:sp>
      <p:sp>
        <p:nvSpPr>
          <p:cNvPr id="13" name="TextBox 13"/>
          <p:cNvSpPr txBox="1"/>
          <p:nvPr/>
        </p:nvSpPr>
        <p:spPr>
          <a:xfrm>
            <a:off x="16216042" y="414895"/>
            <a:ext cx="1657237" cy="128904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04</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D3D3D"/>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2268264" y="-578409"/>
            <a:ext cx="11443817" cy="11443817"/>
          </a:xfrm>
          <a:custGeom>
            <a:avLst/>
            <a:gdLst/>
            <a:ahLst/>
            <a:cxnLst/>
            <a:rect l="l" t="t" r="r" b="b"/>
            <a:pathLst>
              <a:path w="11443817" h="11443817">
                <a:moveTo>
                  <a:pt x="0" y="0"/>
                </a:moveTo>
                <a:lnTo>
                  <a:pt x="11443817" y="0"/>
                </a:lnTo>
                <a:lnTo>
                  <a:pt x="11443817"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537391" y="-993295"/>
            <a:ext cx="11443817" cy="11443817"/>
          </a:xfrm>
          <a:custGeom>
            <a:avLst/>
            <a:gdLst/>
            <a:ahLst/>
            <a:cxnLst/>
            <a:rect l="l" t="t" r="r" b="b"/>
            <a:pathLst>
              <a:path w="11443817" h="11443817">
                <a:moveTo>
                  <a:pt x="0" y="0"/>
                </a:moveTo>
                <a:lnTo>
                  <a:pt x="11443818" y="0"/>
                </a:lnTo>
                <a:lnTo>
                  <a:pt x="11443818" y="11443817"/>
                </a:lnTo>
                <a:lnTo>
                  <a:pt x="0" y="11443817"/>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4" name="Freeform 4"/>
          <p:cNvSpPr/>
          <p:nvPr/>
        </p:nvSpPr>
        <p:spPr>
          <a:xfrm rot="-8743228">
            <a:off x="15754332" y="-2937552"/>
            <a:ext cx="7373888" cy="6247694"/>
          </a:xfrm>
          <a:custGeom>
            <a:avLst/>
            <a:gdLst/>
            <a:ahLst/>
            <a:cxnLst/>
            <a:rect l="l" t="t" r="r" b="b"/>
            <a:pathLst>
              <a:path w="7373888" h="6247694">
                <a:moveTo>
                  <a:pt x="0" y="0"/>
                </a:moveTo>
                <a:lnTo>
                  <a:pt x="7373888" y="0"/>
                </a:lnTo>
                <a:lnTo>
                  <a:pt x="7373888" y="6247694"/>
                </a:lnTo>
                <a:lnTo>
                  <a:pt x="0" y="6247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80752" y="7814861"/>
            <a:ext cx="5259974" cy="5271323"/>
          </a:xfrm>
          <a:custGeom>
            <a:avLst/>
            <a:gdLst/>
            <a:ahLst/>
            <a:cxnLst/>
            <a:rect l="l" t="t" r="r" b="b"/>
            <a:pathLst>
              <a:path w="5259974" h="5271323">
                <a:moveTo>
                  <a:pt x="0" y="0"/>
                </a:moveTo>
                <a:lnTo>
                  <a:pt x="5259975" y="0"/>
                </a:lnTo>
                <a:lnTo>
                  <a:pt x="5259975" y="5271323"/>
                </a:lnTo>
                <a:lnTo>
                  <a:pt x="0" y="5271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442995" y="816429"/>
            <a:ext cx="1650347" cy="2600833"/>
          </a:xfrm>
          <a:custGeom>
            <a:avLst/>
            <a:gdLst/>
            <a:ahLst/>
            <a:cxnLst/>
            <a:rect l="l" t="t" r="r" b="b"/>
            <a:pathLst>
              <a:path w="1650347" h="2600833">
                <a:moveTo>
                  <a:pt x="0" y="0"/>
                </a:moveTo>
                <a:lnTo>
                  <a:pt x="1650347" y="0"/>
                </a:lnTo>
                <a:lnTo>
                  <a:pt x="1650347" y="2600833"/>
                </a:lnTo>
                <a:lnTo>
                  <a:pt x="0" y="26008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3052110" y="4792455"/>
            <a:ext cx="14207190" cy="3397315"/>
          </a:xfrm>
          <a:prstGeom prst="rect">
            <a:avLst/>
          </a:prstGeom>
        </p:spPr>
        <p:txBody>
          <a:bodyPr lIns="0" tIns="0" rIns="0" bIns="0" rtlCol="0" anchor="t">
            <a:spAutoFit/>
          </a:bodyPr>
          <a:lstStyle/>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ESP32 acts as the central controller with built-in WiFi.</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RFID Reader (RDM6300) reads the user's card and validates it.</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Relay Module activates the Water Pump only while the card is present.</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Billing and volume are calculated using time or flow-based logic.</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LCD Display shows real-time usage and billing info to the user.</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Data is automatically sent to Google Sheets for monitoring and billing logs.</a:t>
            </a:r>
          </a:p>
          <a:p>
            <a:pPr algn="just">
              <a:lnSpc>
                <a:spcPts val="3846"/>
              </a:lnSpc>
            </a:pPr>
            <a:endParaRPr lang="en-US" sz="2747" spc="10">
              <a:solidFill>
                <a:srgbClr val="3D3D3D"/>
              </a:solidFill>
              <a:latin typeface="Helvetica World"/>
              <a:ea typeface="Helvetica World"/>
              <a:cs typeface="Helvetica World"/>
              <a:sym typeface="Helvetica World"/>
            </a:endParaRPr>
          </a:p>
        </p:txBody>
      </p:sp>
      <p:sp>
        <p:nvSpPr>
          <p:cNvPr id="8" name="TextBox 8"/>
          <p:cNvSpPr txBox="1"/>
          <p:nvPr/>
        </p:nvSpPr>
        <p:spPr>
          <a:xfrm>
            <a:off x="4868320" y="1076487"/>
            <a:ext cx="8614466" cy="248919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Solution Approach</a:t>
            </a:r>
          </a:p>
        </p:txBody>
      </p:sp>
      <p:sp>
        <p:nvSpPr>
          <p:cNvPr id="9" name="TextBox 9"/>
          <p:cNvSpPr txBox="1"/>
          <p:nvPr/>
        </p:nvSpPr>
        <p:spPr>
          <a:xfrm>
            <a:off x="16216042" y="414895"/>
            <a:ext cx="1657237" cy="128904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04</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D3D3D"/>
                </a:solidFill>
                <a:latin typeface="Canva Sans"/>
                <a:ea typeface="Canva Sans"/>
                <a:cs typeface="Canva Sans"/>
                <a:sym typeface="Canva Sans"/>
              </a:rPr>
              <a:t>6</a:t>
            </a:r>
          </a:p>
        </p:txBody>
      </p:sp>
      <p:sp>
        <p:nvSpPr>
          <p:cNvPr id="11" name="TextBox 11"/>
          <p:cNvSpPr txBox="1"/>
          <p:nvPr/>
        </p:nvSpPr>
        <p:spPr>
          <a:xfrm>
            <a:off x="3342382" y="4038249"/>
            <a:ext cx="11313390" cy="593724"/>
          </a:xfrm>
          <a:prstGeom prst="rect">
            <a:avLst/>
          </a:prstGeom>
        </p:spPr>
        <p:txBody>
          <a:bodyPr lIns="0" tIns="0" rIns="0" bIns="0" rtlCol="0" anchor="t">
            <a:spAutoFit/>
          </a:bodyPr>
          <a:lstStyle/>
          <a:p>
            <a:pPr algn="l">
              <a:lnSpc>
                <a:spcPts val="4369"/>
              </a:lnSpc>
            </a:pPr>
            <a:r>
              <a:rPr lang="en-US" sz="4599" spc="18">
                <a:solidFill>
                  <a:srgbClr val="3D3D3D"/>
                </a:solidFill>
                <a:latin typeface="Helvetica World"/>
                <a:ea typeface="Helvetica World"/>
                <a:cs typeface="Helvetica World"/>
                <a:sym typeface="Helvetica World"/>
              </a:rPr>
              <a:t>How It Works: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2268264" y="-578409"/>
            <a:ext cx="11443817" cy="11443817"/>
          </a:xfrm>
          <a:custGeom>
            <a:avLst/>
            <a:gdLst/>
            <a:ahLst/>
            <a:cxnLst/>
            <a:rect l="l" t="t" r="r" b="b"/>
            <a:pathLst>
              <a:path w="11443817" h="11443817">
                <a:moveTo>
                  <a:pt x="0" y="0"/>
                </a:moveTo>
                <a:lnTo>
                  <a:pt x="11443817" y="0"/>
                </a:lnTo>
                <a:lnTo>
                  <a:pt x="11443817" y="11443818"/>
                </a:lnTo>
                <a:lnTo>
                  <a:pt x="0" y="114438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537391" y="-993295"/>
            <a:ext cx="11443817" cy="11443817"/>
          </a:xfrm>
          <a:custGeom>
            <a:avLst/>
            <a:gdLst/>
            <a:ahLst/>
            <a:cxnLst/>
            <a:rect l="l" t="t" r="r" b="b"/>
            <a:pathLst>
              <a:path w="11443817" h="11443817">
                <a:moveTo>
                  <a:pt x="0" y="0"/>
                </a:moveTo>
                <a:lnTo>
                  <a:pt x="11443818" y="0"/>
                </a:lnTo>
                <a:lnTo>
                  <a:pt x="11443818" y="11443817"/>
                </a:lnTo>
                <a:lnTo>
                  <a:pt x="0" y="11443817"/>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4" name="Freeform 4"/>
          <p:cNvSpPr/>
          <p:nvPr/>
        </p:nvSpPr>
        <p:spPr>
          <a:xfrm rot="-8743228">
            <a:off x="15754332" y="-2937552"/>
            <a:ext cx="7373888" cy="6247694"/>
          </a:xfrm>
          <a:custGeom>
            <a:avLst/>
            <a:gdLst/>
            <a:ahLst/>
            <a:cxnLst/>
            <a:rect l="l" t="t" r="r" b="b"/>
            <a:pathLst>
              <a:path w="7373888" h="6247694">
                <a:moveTo>
                  <a:pt x="0" y="0"/>
                </a:moveTo>
                <a:lnTo>
                  <a:pt x="7373888" y="0"/>
                </a:lnTo>
                <a:lnTo>
                  <a:pt x="7373888" y="6247694"/>
                </a:lnTo>
                <a:lnTo>
                  <a:pt x="0" y="6247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071958" y="2298861"/>
            <a:ext cx="14207190" cy="8255065"/>
          </a:xfrm>
          <a:prstGeom prst="rect">
            <a:avLst/>
          </a:prstGeom>
        </p:spPr>
        <p:txBody>
          <a:bodyPr lIns="0" tIns="0" rIns="0" bIns="0" rtlCol="0" anchor="t">
            <a:spAutoFit/>
          </a:bodyPr>
          <a:lstStyle/>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RFID-Based User Authentication</a:t>
            </a:r>
          </a:p>
          <a:p>
            <a:pPr algn="just">
              <a:lnSpc>
                <a:spcPts val="3846"/>
              </a:lnSpc>
            </a:pPr>
            <a:r>
              <a:rPr lang="en-US" sz="2747" spc="10">
                <a:solidFill>
                  <a:srgbClr val="3D3D3D"/>
                </a:solidFill>
                <a:latin typeface="Helvetica World"/>
                <a:ea typeface="Helvetica World"/>
                <a:cs typeface="Helvetica World"/>
                <a:sym typeface="Helvetica World"/>
              </a:rPr>
              <a:t>                             Only authorized RFID card holders can access the dispenser.</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Smart Water Dispensing</a:t>
            </a:r>
          </a:p>
          <a:p>
            <a:pPr algn="just">
              <a:lnSpc>
                <a:spcPts val="3846"/>
              </a:lnSpc>
            </a:pPr>
            <a:r>
              <a:rPr lang="en-US" sz="2747" spc="10">
                <a:solidFill>
                  <a:srgbClr val="3D3D3D"/>
                </a:solidFill>
                <a:latin typeface="Helvetica World"/>
                <a:ea typeface="Helvetica World"/>
                <a:cs typeface="Helvetica World"/>
                <a:sym typeface="Helvetica World"/>
              </a:rPr>
              <a:t>                            Water flows only while the RFID card is held near the reader.</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Real-Time Usage Monitoring</a:t>
            </a:r>
          </a:p>
          <a:p>
            <a:pPr algn="just">
              <a:lnSpc>
                <a:spcPts val="3846"/>
              </a:lnSpc>
            </a:pPr>
            <a:r>
              <a:rPr lang="en-US" sz="2747" spc="10">
                <a:solidFill>
                  <a:srgbClr val="3D3D3D"/>
                </a:solidFill>
                <a:latin typeface="Helvetica World"/>
                <a:ea typeface="Helvetica World"/>
                <a:cs typeface="Helvetica World"/>
                <a:sym typeface="Helvetica World"/>
              </a:rPr>
              <a:t>                            Tracks how much the water is dispensed </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Live Billing Calculation</a:t>
            </a:r>
          </a:p>
          <a:p>
            <a:pPr algn="just">
              <a:lnSpc>
                <a:spcPts val="3846"/>
              </a:lnSpc>
            </a:pPr>
            <a:r>
              <a:rPr lang="en-US" sz="2747" spc="10">
                <a:solidFill>
                  <a:srgbClr val="3D3D3D"/>
                </a:solidFill>
                <a:latin typeface="Helvetica World"/>
                <a:ea typeface="Helvetica World"/>
                <a:cs typeface="Helvetica World"/>
                <a:sym typeface="Helvetica World"/>
              </a:rPr>
              <a:t>                            Calculates cost based on usage volume.</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LCD Display Feedback</a:t>
            </a:r>
          </a:p>
          <a:p>
            <a:pPr algn="just">
              <a:lnSpc>
                <a:spcPts val="3846"/>
              </a:lnSpc>
            </a:pPr>
            <a:r>
              <a:rPr lang="en-US" sz="2747" spc="10">
                <a:solidFill>
                  <a:srgbClr val="3D3D3D"/>
                </a:solidFill>
                <a:latin typeface="Helvetica World"/>
                <a:ea typeface="Helvetica World"/>
                <a:cs typeface="Helvetica World"/>
                <a:sym typeface="Helvetica World"/>
              </a:rPr>
              <a:t>                            Shows system status, amount used, and bill during operation.</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Automated Data Logging</a:t>
            </a:r>
          </a:p>
          <a:p>
            <a:pPr algn="just">
              <a:lnSpc>
                <a:spcPts val="3846"/>
              </a:lnSpc>
            </a:pPr>
            <a:r>
              <a:rPr lang="en-US" sz="2747" spc="10">
                <a:solidFill>
                  <a:srgbClr val="3D3D3D"/>
                </a:solidFill>
                <a:latin typeface="Helvetica World"/>
                <a:ea typeface="Helvetica World"/>
                <a:cs typeface="Helvetica World"/>
                <a:sym typeface="Helvetica World"/>
              </a:rPr>
              <a:t>                             Sends usage and billing data to Google Sheets via WiFi.</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Power Management</a:t>
            </a:r>
          </a:p>
          <a:p>
            <a:pPr algn="just">
              <a:lnSpc>
                <a:spcPts val="3846"/>
              </a:lnSpc>
            </a:pPr>
            <a:r>
              <a:rPr lang="en-US" sz="2747" spc="10">
                <a:solidFill>
                  <a:srgbClr val="3D3D3D"/>
                </a:solidFill>
                <a:latin typeface="Helvetica World"/>
                <a:ea typeface="Helvetica World"/>
                <a:cs typeface="Helvetica World"/>
                <a:sym typeface="Helvetica World"/>
              </a:rPr>
              <a:t>                       Voltage regulated using buck converter; relay controls high-power pump safely.</a:t>
            </a:r>
          </a:p>
          <a:p>
            <a:pPr marL="593177" lvl="1" indent="-296588" algn="just">
              <a:lnSpc>
                <a:spcPts val="3846"/>
              </a:lnSpc>
              <a:buFont typeface="Arial"/>
              <a:buChar char="•"/>
            </a:pPr>
            <a:r>
              <a:rPr lang="en-US" sz="2747" spc="10">
                <a:solidFill>
                  <a:srgbClr val="3D3D3D"/>
                </a:solidFill>
                <a:latin typeface="Helvetica World"/>
                <a:ea typeface="Helvetica World"/>
                <a:cs typeface="Helvetica World"/>
                <a:sym typeface="Helvetica World"/>
              </a:rPr>
              <a:t>Manual ON/OFF Switch</a:t>
            </a:r>
          </a:p>
          <a:p>
            <a:pPr algn="just">
              <a:lnSpc>
                <a:spcPts val="3846"/>
              </a:lnSpc>
            </a:pPr>
            <a:r>
              <a:rPr lang="en-US" sz="2747" spc="10">
                <a:solidFill>
                  <a:srgbClr val="3D3D3D"/>
                </a:solidFill>
                <a:latin typeface="Helvetica World"/>
                <a:ea typeface="Helvetica World"/>
                <a:cs typeface="Helvetica World"/>
                <a:sym typeface="Helvetica World"/>
              </a:rPr>
              <a:t>                        System can be turned off manually for maintenance or emergencies.</a:t>
            </a:r>
          </a:p>
          <a:p>
            <a:pPr algn="just">
              <a:lnSpc>
                <a:spcPts val="3846"/>
              </a:lnSpc>
            </a:pPr>
            <a:endParaRPr lang="en-US" sz="2747" spc="10">
              <a:solidFill>
                <a:srgbClr val="3D3D3D"/>
              </a:solidFill>
              <a:latin typeface="Helvetica World"/>
              <a:ea typeface="Helvetica World"/>
              <a:cs typeface="Helvetica World"/>
              <a:sym typeface="Helvetica World"/>
            </a:endParaRPr>
          </a:p>
        </p:txBody>
      </p:sp>
      <p:sp>
        <p:nvSpPr>
          <p:cNvPr id="6" name="TextBox 6"/>
          <p:cNvSpPr txBox="1"/>
          <p:nvPr/>
        </p:nvSpPr>
        <p:spPr>
          <a:xfrm>
            <a:off x="1849235" y="1076487"/>
            <a:ext cx="12473306" cy="128904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Key Functionalities</a:t>
            </a:r>
          </a:p>
        </p:txBody>
      </p:sp>
      <p:sp>
        <p:nvSpPr>
          <p:cNvPr id="7" name="TextBox 7"/>
          <p:cNvSpPr txBox="1"/>
          <p:nvPr/>
        </p:nvSpPr>
        <p:spPr>
          <a:xfrm>
            <a:off x="16216042" y="414895"/>
            <a:ext cx="1657237" cy="1289049"/>
          </a:xfrm>
          <a:prstGeom prst="rect">
            <a:avLst/>
          </a:prstGeom>
        </p:spPr>
        <p:txBody>
          <a:bodyPr lIns="0" tIns="0" rIns="0" bIns="0" rtlCol="0" anchor="t">
            <a:spAutoFit/>
          </a:bodyPr>
          <a:lstStyle/>
          <a:p>
            <a:pPr algn="ctr">
              <a:lnSpc>
                <a:spcPts val="9499"/>
              </a:lnSpc>
            </a:pPr>
            <a:r>
              <a:rPr lang="en-US" sz="9999" spc="-289">
                <a:solidFill>
                  <a:srgbClr val="3D3D3D"/>
                </a:solidFill>
                <a:latin typeface="Kooperativ"/>
                <a:ea typeface="Kooperativ"/>
                <a:cs typeface="Kooperativ"/>
                <a:sym typeface="Kooperativ"/>
              </a:rPr>
              <a:t>04</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D3D3D"/>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3" name="Freeform 3"/>
          <p:cNvSpPr/>
          <p:nvPr/>
        </p:nvSpPr>
        <p:spPr>
          <a:xfrm>
            <a:off x="16171641" y="4261599"/>
            <a:ext cx="2116359" cy="2920676"/>
          </a:xfrm>
          <a:custGeom>
            <a:avLst/>
            <a:gdLst/>
            <a:ahLst/>
            <a:cxnLst/>
            <a:rect l="l" t="t" r="r" b="b"/>
            <a:pathLst>
              <a:path w="2116359" h="2920676">
                <a:moveTo>
                  <a:pt x="0" y="0"/>
                </a:moveTo>
                <a:lnTo>
                  <a:pt x="2116359" y="0"/>
                </a:lnTo>
                <a:lnTo>
                  <a:pt x="2116359" y="2920676"/>
                </a:lnTo>
                <a:lnTo>
                  <a:pt x="0" y="2920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id="5" name="TextBox 5"/>
          <p:cNvSpPr txBox="1"/>
          <p:nvPr/>
        </p:nvSpPr>
        <p:spPr>
          <a:xfrm rot="-5400000">
            <a:off x="-4822190" y="3948111"/>
            <a:ext cx="12473306" cy="2390777"/>
          </a:xfrm>
          <a:prstGeom prst="rect">
            <a:avLst/>
          </a:prstGeom>
        </p:spPr>
        <p:txBody>
          <a:bodyPr lIns="0" tIns="0" rIns="0" bIns="0" rtlCol="0" anchor="t">
            <a:spAutoFit/>
          </a:bodyPr>
          <a:lstStyle/>
          <a:p>
            <a:pPr algn="ctr">
              <a:lnSpc>
                <a:spcPts val="9120"/>
              </a:lnSpc>
            </a:pPr>
            <a:r>
              <a:rPr lang="en-US" sz="9600" spc="-278">
                <a:solidFill>
                  <a:srgbClr val="3D3D3D"/>
                </a:solidFill>
                <a:latin typeface="Kooperativ"/>
                <a:ea typeface="Kooperativ"/>
                <a:cs typeface="Kooperativ"/>
                <a:sym typeface="Kooperativ"/>
              </a:rPr>
              <a:t>List of Required Equipment</a:t>
            </a:r>
          </a:p>
        </p:txBody>
      </p:sp>
      <p:pic>
        <p:nvPicPr>
          <p:cNvPr id="7" name="Picture 6">
            <a:extLst>
              <a:ext uri="{FF2B5EF4-FFF2-40B4-BE49-F238E27FC236}">
                <a16:creationId xmlns:a16="http://schemas.microsoft.com/office/drawing/2014/main" id="{A2194A3F-065E-5CCC-4A04-81EED6CD9B62}"/>
              </a:ext>
            </a:extLst>
          </p:cNvPr>
          <p:cNvPicPr>
            <a:picLocks noChangeAspect="1"/>
          </p:cNvPicPr>
          <p:nvPr/>
        </p:nvPicPr>
        <p:blipFill>
          <a:blip r:embed="rId4"/>
          <a:stretch>
            <a:fillRect/>
          </a:stretch>
        </p:blipFill>
        <p:spPr>
          <a:xfrm>
            <a:off x="2747962" y="4762"/>
            <a:ext cx="12792075" cy="102774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451884" y="-733655"/>
            <a:ext cx="11443817" cy="11443817"/>
          </a:xfrm>
          <a:custGeom>
            <a:avLst/>
            <a:gdLst/>
            <a:ahLst/>
            <a:cxnLst/>
            <a:rect l="l" t="t" r="r" b="b"/>
            <a:pathLst>
              <a:path w="11443817" h="11443817">
                <a:moveTo>
                  <a:pt x="0" y="0"/>
                </a:moveTo>
                <a:lnTo>
                  <a:pt x="11443818" y="0"/>
                </a:lnTo>
                <a:lnTo>
                  <a:pt x="11443818" y="11443817"/>
                </a:lnTo>
                <a:lnTo>
                  <a:pt x="0" y="11443817"/>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sp>
      <p:sp>
        <p:nvSpPr>
          <p:cNvPr id="3" name="Freeform 3"/>
          <p:cNvSpPr/>
          <p:nvPr/>
        </p:nvSpPr>
        <p:spPr>
          <a:xfrm rot="-8743228">
            <a:off x="16440659" y="-3341839"/>
            <a:ext cx="7373888" cy="6247694"/>
          </a:xfrm>
          <a:custGeom>
            <a:avLst/>
            <a:gdLst/>
            <a:ahLst/>
            <a:cxnLst/>
            <a:rect l="l" t="t" r="r" b="b"/>
            <a:pathLst>
              <a:path w="7373888" h="6247694">
                <a:moveTo>
                  <a:pt x="0" y="0"/>
                </a:moveTo>
                <a:lnTo>
                  <a:pt x="7373888" y="0"/>
                </a:lnTo>
                <a:lnTo>
                  <a:pt x="7373888" y="6247694"/>
                </a:lnTo>
                <a:lnTo>
                  <a:pt x="0" y="6247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829517" y="1280926"/>
            <a:ext cx="16324203" cy="8164378"/>
            <a:chOff x="0" y="0"/>
            <a:chExt cx="4299379" cy="2150289"/>
          </a:xfrm>
        </p:grpSpPr>
        <p:sp>
          <p:nvSpPr>
            <p:cNvPr id="5" name="Freeform 5"/>
            <p:cNvSpPr/>
            <p:nvPr/>
          </p:nvSpPr>
          <p:spPr>
            <a:xfrm>
              <a:off x="0" y="0"/>
              <a:ext cx="4299379" cy="2150289"/>
            </a:xfrm>
            <a:custGeom>
              <a:avLst/>
              <a:gdLst/>
              <a:ahLst/>
              <a:cxnLst/>
              <a:rect l="l" t="t" r="r" b="b"/>
              <a:pathLst>
                <a:path w="4299379" h="2150289">
                  <a:moveTo>
                    <a:pt x="24187" y="0"/>
                  </a:moveTo>
                  <a:lnTo>
                    <a:pt x="4275191" y="0"/>
                  </a:lnTo>
                  <a:cubicBezTo>
                    <a:pt x="4288549" y="0"/>
                    <a:pt x="4299379" y="10829"/>
                    <a:pt x="4299379" y="24187"/>
                  </a:cubicBezTo>
                  <a:lnTo>
                    <a:pt x="4299379" y="2126101"/>
                  </a:lnTo>
                  <a:cubicBezTo>
                    <a:pt x="4299379" y="2139460"/>
                    <a:pt x="4288549" y="2150289"/>
                    <a:pt x="4275191" y="2150289"/>
                  </a:cubicBezTo>
                  <a:lnTo>
                    <a:pt x="24187" y="2150289"/>
                  </a:lnTo>
                  <a:cubicBezTo>
                    <a:pt x="10829" y="2150289"/>
                    <a:pt x="0" y="2139460"/>
                    <a:pt x="0" y="2126101"/>
                  </a:cubicBezTo>
                  <a:lnTo>
                    <a:pt x="0" y="24187"/>
                  </a:lnTo>
                  <a:cubicBezTo>
                    <a:pt x="0" y="10829"/>
                    <a:pt x="10829" y="0"/>
                    <a:pt x="24187" y="0"/>
                  </a:cubicBezTo>
                  <a:close/>
                </a:path>
              </a:pathLst>
            </a:custGeom>
            <a:solidFill>
              <a:srgbClr val="FFFFFF"/>
            </a:solidFill>
          </p:spPr>
        </p:sp>
        <p:sp>
          <p:nvSpPr>
            <p:cNvPr id="6" name="TextBox 6"/>
            <p:cNvSpPr txBox="1"/>
            <p:nvPr/>
          </p:nvSpPr>
          <p:spPr>
            <a:xfrm>
              <a:off x="0" y="-57150"/>
              <a:ext cx="4299379" cy="2207439"/>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a:off x="0" y="-5605"/>
            <a:ext cx="2573063" cy="2573063"/>
          </a:xfrm>
          <a:custGeom>
            <a:avLst/>
            <a:gdLst/>
            <a:ahLst/>
            <a:cxnLst/>
            <a:rect l="l" t="t" r="r" b="b"/>
            <a:pathLst>
              <a:path w="2573063" h="2573063">
                <a:moveTo>
                  <a:pt x="0" y="0"/>
                </a:moveTo>
                <a:lnTo>
                  <a:pt x="2573063" y="0"/>
                </a:lnTo>
                <a:lnTo>
                  <a:pt x="2573063" y="2573062"/>
                </a:lnTo>
                <a:lnTo>
                  <a:pt x="0" y="2573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3067413" y="4074066"/>
            <a:ext cx="13350570" cy="1289049"/>
          </a:xfrm>
          <a:prstGeom prst="rect">
            <a:avLst/>
          </a:prstGeom>
        </p:spPr>
        <p:txBody>
          <a:bodyPr lIns="0" tIns="0" rIns="0" bIns="0" rtlCol="0" anchor="t">
            <a:spAutoFit/>
          </a:bodyPr>
          <a:lstStyle/>
          <a:p>
            <a:pPr algn="l">
              <a:lnSpc>
                <a:spcPts val="9499"/>
              </a:lnSpc>
            </a:pPr>
            <a:r>
              <a:rPr lang="en-US" sz="9999" spc="-289">
                <a:solidFill>
                  <a:srgbClr val="3D3D3D"/>
                </a:solidFill>
                <a:latin typeface="Kooperativ"/>
                <a:ea typeface="Kooperativ"/>
                <a:cs typeface="Kooperativ"/>
                <a:sym typeface="Kooperativ"/>
              </a:rPr>
              <a:t>Project DEtailed Plan</a:t>
            </a:r>
          </a:p>
        </p:txBody>
      </p:sp>
      <p:sp>
        <p:nvSpPr>
          <p:cNvPr id="9" name="TextBox 9"/>
          <p:cNvSpPr txBox="1"/>
          <p:nvPr/>
        </p:nvSpPr>
        <p:spPr>
          <a:xfrm>
            <a:off x="4008246" y="5669078"/>
            <a:ext cx="11313390" cy="593724"/>
          </a:xfrm>
          <a:prstGeom prst="rect">
            <a:avLst/>
          </a:prstGeom>
        </p:spPr>
        <p:txBody>
          <a:bodyPr lIns="0" tIns="0" rIns="0" bIns="0" rtlCol="0" anchor="t">
            <a:spAutoFit/>
          </a:bodyPr>
          <a:lstStyle/>
          <a:p>
            <a:pPr algn="l">
              <a:lnSpc>
                <a:spcPts val="4369"/>
              </a:lnSpc>
            </a:pPr>
            <a:r>
              <a:rPr lang="en-US" sz="4599" spc="18">
                <a:solidFill>
                  <a:srgbClr val="3D3D3D"/>
                </a:solidFill>
                <a:latin typeface="Helvetica World"/>
                <a:ea typeface="Helvetica World"/>
                <a:cs typeface="Helvetica World"/>
                <a:sym typeface="Helvetica World"/>
              </a:rPr>
              <a:t>using Flowchart and System Diagram</a:t>
            </a:r>
          </a:p>
        </p:txBody>
      </p:sp>
      <p:sp>
        <p:nvSpPr>
          <p:cNvPr id="10" name="TextBox 10"/>
          <p:cNvSpPr txBox="1"/>
          <p:nvPr/>
        </p:nvSpPr>
        <p:spPr>
          <a:xfrm>
            <a:off x="16601379" y="498475"/>
            <a:ext cx="1657237" cy="1289049"/>
          </a:xfrm>
          <a:prstGeom prst="rect">
            <a:avLst/>
          </a:prstGeom>
        </p:spPr>
        <p:txBody>
          <a:bodyPr lIns="0" tIns="0" rIns="0" bIns="0" rtlCol="0" anchor="t">
            <a:spAutoFit/>
          </a:bodyPr>
          <a:lstStyle/>
          <a:p>
            <a:pPr algn="ctr">
              <a:lnSpc>
                <a:spcPts val="9499"/>
              </a:lnSpc>
            </a:pPr>
            <a:r>
              <a:rPr lang="en-US" sz="9999" spc="-289">
                <a:solidFill>
                  <a:srgbClr val="FFFFFF"/>
                </a:solidFill>
                <a:latin typeface="Kooperativ"/>
                <a:ea typeface="Kooperativ"/>
                <a:cs typeface="Kooperativ"/>
                <a:sym typeface="Kooperativ"/>
              </a:rPr>
              <a:t>17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1949</Words>
  <Application>Microsoft Office PowerPoint</Application>
  <PresentationFormat>Custom</PresentationFormat>
  <Paragraphs>199</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Kooperativ</vt:lpstr>
      <vt:lpstr>Calibri</vt:lpstr>
      <vt:lpstr>Arial</vt:lpstr>
      <vt:lpstr>Helvetica World Bold</vt:lpstr>
      <vt:lpstr>Baron Bold</vt:lpstr>
      <vt:lpstr>Canva Sans</vt:lpstr>
      <vt:lpstr>Helvetica World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WASA</dc:title>
  <cp:lastModifiedBy>nafisa shouty</cp:lastModifiedBy>
  <cp:revision>2</cp:revision>
  <dcterms:created xsi:type="dcterms:W3CDTF">2006-08-16T00:00:00Z</dcterms:created>
  <dcterms:modified xsi:type="dcterms:W3CDTF">2025-09-29T20:31:09Z</dcterms:modified>
  <dc:identifier>DAGsSg5wnws</dc:identifier>
</cp:coreProperties>
</file>